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7C994-C263-436B-AC46-DEA7FF62F038}" type="datetimeFigureOut">
              <a:rPr lang="en-US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5F025-5CFC-4A65-A0D6-86838217A5D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5F025-5CFC-4A65-A0D6-86838217A5D0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52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5F025-5CFC-4A65-A0D6-86838217A5D0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7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5F025-5CFC-4A65-A0D6-86838217A5D0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96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B9C9-498B-4C94-AF11-41CEE0787E9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E7A1-5210-4C66-8B38-945458366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16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B9C9-498B-4C94-AF11-41CEE0787E9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E7A1-5210-4C66-8B38-945458366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1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B9C9-498B-4C94-AF11-41CEE0787E9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E7A1-5210-4C66-8B38-945458366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0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B9C9-498B-4C94-AF11-41CEE0787E9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E7A1-5210-4C66-8B38-945458366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0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B9C9-498B-4C94-AF11-41CEE0787E9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E7A1-5210-4C66-8B38-945458366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4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B9C9-498B-4C94-AF11-41CEE0787E9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E7A1-5210-4C66-8B38-945458366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3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B9C9-498B-4C94-AF11-41CEE0787E9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E7A1-5210-4C66-8B38-945458366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2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B9C9-498B-4C94-AF11-41CEE0787E9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E7A1-5210-4C66-8B38-945458366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B9C9-498B-4C94-AF11-41CEE0787E9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E7A1-5210-4C66-8B38-945458366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6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B9C9-498B-4C94-AF11-41CEE0787E9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E7A1-5210-4C66-8B38-945458366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8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B9C9-498B-4C94-AF11-41CEE0787E9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E7A1-5210-4C66-8B38-945458366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0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9D0B9C9-498B-4C94-AF11-41CEE0787E95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B8FE7A1-5210-4C66-8B38-945458366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0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ric.ed.gov/?id=ED51021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esdlibrary.pbworks.com/w/file/fetch/62143178/Linking%20the%20Information%20Commons%20to%20Learning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Building Equity in the Learning Commons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Derek Yap, Systems/Cataloguing Librarian, Yukon College</a:t>
            </a:r>
          </a:p>
          <a:p>
            <a:r>
              <a:rPr lang="en-US"/>
              <a:t>COHERE 2016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845" y="5061856"/>
            <a:ext cx="2394309" cy="152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883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5675" y="750026"/>
            <a:ext cx="8330407" cy="535622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US"/>
              <a:t>Beatty, Joshua F. “Reading Freire for First World Librarians.” Paper presented at the Canadian Association of Professional </a:t>
            </a:r>
            <a:r>
              <a:rPr lang="EN-US" err="1"/>
              <a:t>AcademicLibrarians</a:t>
            </a:r>
            <a:r>
              <a:rPr lang="EN-US"/>
              <a:t> conference, Ottawa, Ontario, Canada, June 2, 2015.</a:t>
            </a:r>
          </a:p>
          <a:p>
            <a:pPr marL="0" indent="0">
              <a:buNone/>
            </a:pPr>
            <a:r>
              <a:rPr lang="EN-US" err="1"/>
              <a:t>Darder</a:t>
            </a:r>
            <a:r>
              <a:rPr lang="EN-US"/>
              <a:t>, Antonia and Pierre </a:t>
            </a:r>
            <a:r>
              <a:rPr lang="EN-US" err="1"/>
              <a:t>Orelus</a:t>
            </a:r>
            <a:r>
              <a:rPr lang="EN-US"/>
              <a:t>. (2012). Resisting linguistic, class, and racial discrimination against minority students and professors. http://www.jstor.org/stable/42981848</a:t>
            </a:r>
          </a:p>
          <a:p>
            <a:pPr marL="0" indent="0">
              <a:buNone/>
            </a:pPr>
            <a:r>
              <a:rPr lang="EN-US" err="1"/>
              <a:t>Deimann</a:t>
            </a:r>
            <a:r>
              <a:rPr lang="EN-US"/>
              <a:t>, Markus and Robert Farrow. (2013). Rethinking OER and their use: Open Education as </a:t>
            </a:r>
            <a:r>
              <a:rPr lang="EN-US" err="1"/>
              <a:t>Bildung</a:t>
            </a:r>
            <a:r>
              <a:rPr lang="EN-US"/>
              <a:t>. http://www.eric.ed.gov/contentdelivery/servlet/ERICServlet?accno=EJ1017477 </a:t>
            </a:r>
          </a:p>
          <a:p>
            <a:pPr marL="0" indent="0">
              <a:buNone/>
            </a:pPr>
            <a:r>
              <a:rPr lang="EN-US"/>
              <a:t>DeLuca, Christopher. (2013). Toward an interdisciplinary framework for educational inclusivity. </a:t>
            </a:r>
          </a:p>
          <a:p>
            <a:pPr marL="0" indent="0">
              <a:buNone/>
            </a:pPr>
            <a:r>
              <a:rPr lang="EN-US"/>
              <a:t>Freire, Paulo. (1970). Pedagogy of the oppressed. New York, Continuum. </a:t>
            </a:r>
          </a:p>
          <a:p>
            <a:pPr marL="0" indent="0">
              <a:buNone/>
            </a:pPr>
            <a:r>
              <a:rPr lang="EN-US"/>
              <a:t>IFLA. (2004). Libraries for Lifelong Literacy. </a:t>
            </a:r>
            <a:r>
              <a:rPr lang="EN-US">
                <a:hlinkClick r:id="rId3"/>
              </a:rPr>
              <a:t>http://eric.ed.gov/?id=ED510213</a:t>
            </a:r>
            <a:endParaRPr lang="en-US">
              <a:hlinkClick r:id="rId3"/>
            </a:endParaRPr>
          </a:p>
          <a:p>
            <a:pPr marL="0" indent="0">
              <a:buNone/>
            </a:pPr>
            <a:r>
              <a:rPr lang="EN-US" err="1"/>
              <a:t>Kuokkanen</a:t>
            </a:r>
            <a:r>
              <a:rPr lang="EN-US"/>
              <a:t>, </a:t>
            </a:r>
            <a:r>
              <a:rPr lang="EN-US" err="1"/>
              <a:t>Rauna</a:t>
            </a:r>
            <a:r>
              <a:rPr lang="EN-US"/>
              <a:t>. (2003). Toward a New Relation of Hospitality in the Academy. </a:t>
            </a:r>
            <a:r>
              <a:rPr lang="EN-US" i="1"/>
              <a:t>American Indian Quarterly</a:t>
            </a:r>
            <a:r>
              <a:rPr lang="EN-US"/>
              <a:t>, </a:t>
            </a:r>
            <a:r>
              <a:rPr lang="EN-US" i="1"/>
              <a:t>27</a:t>
            </a:r>
            <a:r>
              <a:rPr lang="EN-US"/>
              <a:t>(1/2), 267-295</a:t>
            </a:r>
          </a:p>
          <a:p>
            <a:pPr marL="0" indent="0">
              <a:buNone/>
            </a:pPr>
            <a:r>
              <a:rPr lang="EN-US"/>
              <a:t>Lippincott, Joan K. (2006). Linking the Information Commons to Learning. </a:t>
            </a:r>
            <a:r>
              <a:rPr lang="EN-US">
                <a:hlinkClick r:id="rId4"/>
              </a:rPr>
              <a:t>http://cesdlibrary.pbworks.com/w/file/fetch/62143178/Linking%20the%20Information%20Commons%20to%20Learning.pdf</a:t>
            </a:r>
            <a:endParaRPr lang="EN-US"/>
          </a:p>
          <a:p>
            <a:pPr marL="0" indent="0">
              <a:buNone/>
            </a:pPr>
            <a:r>
              <a:rPr lang="EN-US"/>
              <a:t>Noble, </a:t>
            </a:r>
            <a:r>
              <a:rPr lang="EN-US" err="1"/>
              <a:t>Safiya</a:t>
            </a:r>
            <a:r>
              <a:rPr lang="EN-US"/>
              <a:t> </a:t>
            </a:r>
            <a:r>
              <a:rPr lang="EN-US" err="1"/>
              <a:t>Umoja</a:t>
            </a:r>
            <a:r>
              <a:rPr lang="EN-US"/>
              <a:t>. (2015)  “Just Google it: Algorithms of Oppression”. http://www.ikebarberlearningcentre.ubc.ca/safiyaumojanoble/</a:t>
            </a:r>
          </a:p>
          <a:p>
            <a:pPr marL="0" indent="0">
              <a:buNone/>
            </a:pPr>
            <a:r>
              <a:rPr lang="EN-US"/>
              <a:t>Pawley, Christine. (2006). Unequal Legacies: Race and Multiculturalism in the LIS Curriculum. http://www.jstor.org/stable/10.1086/506955. </a:t>
            </a:r>
          </a:p>
          <a:p>
            <a:pPr marL="0" indent="0">
              <a:buNone/>
            </a:pPr>
            <a:r>
              <a:rPr lang="EN-US"/>
              <a:t>Preston, Jane P. and Tim R. Claypool. (2013). Motivators of education success. http://www.jstor.org/stable/canajeducrevucan.36.4.257</a:t>
            </a:r>
          </a:p>
          <a:p>
            <a:pPr marL="0" indent="0">
              <a:buNone/>
            </a:pPr>
            <a:r>
              <a:rPr lang="EN-US"/>
              <a:t>Rodriguez, Dalia. (2011). Silence as Speech. http://www.jstor.org/stable/10.1525/irqr.2011.4.1.111</a:t>
            </a:r>
          </a:p>
          <a:p>
            <a:pPr marL="0" indent="0">
              <a:buNone/>
            </a:pPr>
            <a:r>
              <a:rPr lang="EN-US" err="1"/>
              <a:t>Rohleder</a:t>
            </a:r>
            <a:r>
              <a:rPr lang="EN-US"/>
              <a:t>, P. et al. (2007). Dealing with diversity in a virtual learning community across two universities. http://reference.sabinet.co.za/document/EJC37397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Learning Commons?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571625"/>
            <a:ext cx="7315200" cy="51206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Why not just call the space a “library”?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Delving into the definition of “commons”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Integrating functions with space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What does a welcoming space look like?</a:t>
            </a:r>
            <a:br>
              <a:rPr lang="en-US">
                <a:solidFill>
                  <a:schemeClr val="tx1"/>
                </a:solidFill>
              </a:rPr>
            </a:br>
            <a:endParaRPr lang="en-US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the Learning Commons :</a:t>
            </a:r>
            <a:br>
              <a:rPr lang="en-US"/>
            </a:br>
            <a:r>
              <a:rPr lang="en-US"/>
              <a:t>Building Equity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466850"/>
            <a:ext cx="7315200" cy="51206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Why equity?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Why start with the Learning Commons?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Interacting with students, faculty, staff and the public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Many points of intersection</a:t>
            </a:r>
          </a:p>
          <a:p>
            <a:pPr marL="0" indent="0">
              <a:buNone/>
            </a:pPr>
            <a:endParaRPr lang="en-US"/>
          </a:p>
          <a:p>
            <a:pPr>
              <a:buFont typeface="Wingdings" panose="05000000000000000000" pitchFamily="2" charset="2"/>
              <a:buChar char="v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60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Employing critical pedagogy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Recognizing adult learners in a learning commons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Dialogue – trust, respect, care, commitment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Dialogue between learners, which includes the “teacher”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Providing safe space, and time for reflection</a:t>
            </a:r>
          </a:p>
          <a:p>
            <a:pPr>
              <a:buFont typeface="Wingdings" panose="05000000000000000000" pitchFamily="2" charset="2"/>
              <a:buChar char="v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5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Acting as a champion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Be an ally in the library by enabling discovery and access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Sharing the journey – walking the path together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Awareness of privilege – dismantling barriers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Education – from social control to empowering liberation </a:t>
            </a:r>
          </a:p>
        </p:txBody>
      </p:sp>
    </p:spTree>
    <p:extLst>
      <p:ext uri="{BB962C8B-B14F-4D97-AF65-F5344CB8AC3E}">
        <p14:creationId xmlns:p14="http://schemas.microsoft.com/office/powerpoint/2010/main" val="46033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Equity building:</a:t>
            </a:r>
            <a:br>
              <a:rPr lang="en-US">
                <a:solidFill>
                  <a:schemeClr val="tx1"/>
                </a:solidFill>
              </a:rPr>
            </a:br>
            <a:br>
              <a:rPr lang="en-US">
                <a:solidFill>
                  <a:schemeClr val="tx1"/>
                </a:solidFill>
              </a:rPr>
            </a:br>
            <a:r>
              <a:rPr lang="EN-US"/>
              <a:t>Safety and silence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050" y="1209675"/>
            <a:ext cx="7315200" cy="51206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Why so quiet? Are you not interested or engaged?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What kinds of silence? Internal silence for coping/survival </a:t>
            </a:r>
            <a:endParaRPr lang="en-US"/>
          </a:p>
          <a:p>
            <a:pPr marL="0" indent="0">
              <a:buNone/>
            </a:pPr>
            <a:r>
              <a:rPr lang="EN-US"/>
              <a:t>                                          External silence of dissent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Encouraging a culture of dissent - describe and then oppose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Building community is building safety – building on knowledge and experience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Holding on to silence to encourage expression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73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Equity building: </a:t>
            </a:r>
            <a:br>
              <a:rPr lang="en-US">
                <a:solidFill>
                  <a:schemeClr val="tx1"/>
                </a:solidFill>
              </a:rPr>
            </a:br>
            <a:br>
              <a:rPr lang="en-US">
                <a:solidFill>
                  <a:schemeClr val="tx1"/>
                </a:solidFill>
              </a:rPr>
            </a:br>
            <a:r>
              <a:rPr lang="EN-US"/>
              <a:t>Doing “with” vs. doing “for”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8100" y="1552575"/>
            <a:ext cx="7315200" cy="51206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Awareness that may be a tendency to "save" people</a:t>
            </a:r>
            <a:endParaRPr lang="en-US"/>
          </a:p>
          <a:p>
            <a:pPr marL="0" indent="0">
              <a:buNone/>
            </a:pPr>
            <a:r>
              <a:rPr lang="EN-US"/>
              <a:t>Opening up space for dialogue requires a learning journey together </a:t>
            </a:r>
            <a:endParaRPr lang="en-US"/>
          </a:p>
          <a:p>
            <a:pPr marL="0" indent="0">
              <a:buNone/>
            </a:pPr>
            <a:r>
              <a:rPr lang="EN-US"/>
              <a:t>The Learning Commons can help with resources and setting the stage for the journey</a:t>
            </a:r>
            <a:endParaRPr lang="en-US"/>
          </a:p>
          <a:p>
            <a:pPr marL="0" indent="0">
              <a:buNone/>
            </a:pPr>
            <a:r>
              <a:rPr lang="EN-US"/>
              <a:t>Awareness of our place in the institutions as educators and authorities – moving towards collaboration, acknowledging systems of oppression and lived experience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86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Equity building: </a:t>
            </a:r>
            <a:br>
              <a:rPr lang="en-US">
                <a:solidFill>
                  <a:schemeClr val="tx1"/>
                </a:solidFill>
              </a:rPr>
            </a:br>
            <a:br>
              <a:rPr lang="en-US">
                <a:solidFill>
                  <a:schemeClr val="tx1"/>
                </a:solidFill>
              </a:rPr>
            </a:br>
            <a:r>
              <a:rPr lang="EN-US"/>
              <a:t>A culture of hospitality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0" y="1619250"/>
            <a:ext cx="7315200" cy="51206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So much research, but so much misunderstanding? Why?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Fear of loss in the academy (expertise, specialization, authority)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Acknowledging inclusion and openness to different ways of thinking – these acts belong to everyone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Hospitality implies a reciprocal relationship with a spirit of openness - host as guest and guest as host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20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Moving into electronic and virtual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1314450"/>
            <a:ext cx="7315200" cy="51206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Librarians at the nexus of privacy, information security, and technology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Building awareness of structural oppression that exists online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Using authority to question, rebuild, refocus</a:t>
            </a:r>
          </a:p>
        </p:txBody>
      </p:sp>
    </p:spTree>
    <p:extLst>
      <p:ext uri="{BB962C8B-B14F-4D97-AF65-F5344CB8AC3E}">
        <p14:creationId xmlns:p14="http://schemas.microsoft.com/office/powerpoint/2010/main" val="225240963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Frame</vt:lpstr>
      <vt:lpstr>Building Equity in the Learning Commons</vt:lpstr>
      <vt:lpstr>What is a Learning Commons?</vt:lpstr>
      <vt:lpstr>Role of the Learning Commons : Building Equity</vt:lpstr>
      <vt:lpstr>Employing critical pedagogy</vt:lpstr>
      <vt:lpstr>Acting as a champion</vt:lpstr>
      <vt:lpstr>Equity building:  Safety and silence</vt:lpstr>
      <vt:lpstr>Equity building:   Doing “with” vs. doing “for”</vt:lpstr>
      <vt:lpstr>Equity building:   A culture of hospitality</vt:lpstr>
      <vt:lpstr>Moving into electronic and virtual spaces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Equity in the Learning Commons</dc:title>
  <cp:revision>1</cp:revision>
  <dcterms:modified xsi:type="dcterms:W3CDTF">2016-10-12T02:12:51Z</dcterms:modified>
</cp:coreProperties>
</file>