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9" r:id="rId7"/>
    <p:sldId id="270" r:id="rId8"/>
    <p:sldId id="261" r:id="rId9"/>
    <p:sldId id="264" r:id="rId10"/>
    <p:sldId id="268" r:id="rId11"/>
    <p:sldId id="281" r:id="rId12"/>
    <p:sldId id="262" r:id="rId13"/>
    <p:sldId id="263" r:id="rId14"/>
    <p:sldId id="265" r:id="rId15"/>
    <p:sldId id="267" r:id="rId16"/>
    <p:sldId id="272" r:id="rId17"/>
    <p:sldId id="266" r:id="rId18"/>
    <p:sldId id="273" r:id="rId19"/>
    <p:sldId id="278" r:id="rId20"/>
    <p:sldId id="276" r:id="rId21"/>
    <p:sldId id="274" r:id="rId22"/>
    <p:sldId id="275" r:id="rId23"/>
    <p:sldId id="277"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DE6FB4-939D-4C59-BDAC-7721D2C0D68D}" v="14" dt="2018-12-19T22:13:43.8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1/8/2019</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1/8/2019</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1/8/2019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1/8/2019</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1/8/2019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1/8/2019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1/8/2019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1/8/2019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1/8/2019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1/8/2019</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1/8/2019</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1/8/2019</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1/8/2019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1/8/2019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1/8/2019</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pamf.org/teen/abc/sex/consent.html#What%20is%20consent?"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www.yukoncollege.yk.ca/about-us/governance/policie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optionsforsexualhealth.org/" TargetMode="External"/><Relationship Id="rId2" Type="http://schemas.openxmlformats.org/officeDocument/2006/relationships/hyperlink" Target="http://www.bettertoknow.yk.c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4392" y="-80267"/>
            <a:ext cx="9902812" cy="2988944"/>
          </a:xfrm>
        </p:spPr>
        <p:txBody>
          <a:bodyPr>
            <a:normAutofit/>
          </a:bodyPr>
          <a:lstStyle/>
          <a:p>
            <a:pPr algn="ctr"/>
            <a:r>
              <a:rPr lang="en-US"/>
              <a:t>Health News for Coming to </a:t>
            </a:r>
            <a:br>
              <a:rPr lang="en-US"/>
            </a:br>
            <a:r>
              <a:rPr lang="en-US"/>
              <a:t>the Yukon</a:t>
            </a:r>
          </a:p>
        </p:txBody>
      </p:sp>
      <p:sp>
        <p:nvSpPr>
          <p:cNvPr id="3" name="Subtitle 2"/>
          <p:cNvSpPr>
            <a:spLocks noGrp="1"/>
          </p:cNvSpPr>
          <p:nvPr>
            <p:ph type="subTitle" idx="1"/>
          </p:nvPr>
        </p:nvSpPr>
        <p:spPr>
          <a:xfrm>
            <a:off x="1418254" y="4954555"/>
            <a:ext cx="9927770" cy="1201034"/>
          </a:xfrm>
        </p:spPr>
        <p:txBody>
          <a:bodyPr>
            <a:normAutofit fontScale="92500" lnSpcReduction="20000"/>
          </a:bodyPr>
          <a:lstStyle/>
          <a:p>
            <a:pPr algn="ctr"/>
            <a:r>
              <a:rPr lang="en-US" sz="2400"/>
              <a:t>Introduction to the Canadian Health System</a:t>
            </a:r>
          </a:p>
          <a:p>
            <a:pPr algn="ctr"/>
            <a:r>
              <a:rPr lang="en-US" sz="2400"/>
              <a:t> Sexual and General  Health for </a:t>
            </a:r>
          </a:p>
          <a:p>
            <a:pPr algn="ctr"/>
            <a:r>
              <a:rPr lang="en-US" sz="2400"/>
              <a:t>Yukon College International Students</a:t>
            </a:r>
          </a:p>
        </p:txBody>
      </p:sp>
    </p:spTree>
    <p:extLst>
      <p:ext uri="{BB962C8B-B14F-4D97-AF65-F5344CB8AC3E}">
        <p14:creationId xmlns:p14="http://schemas.microsoft.com/office/powerpoint/2010/main" val="888602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8171" y="335902"/>
            <a:ext cx="10027663" cy="6401753"/>
          </a:xfrm>
          <a:prstGeom prst="rect">
            <a:avLst/>
          </a:prstGeom>
        </p:spPr>
        <p:txBody>
          <a:bodyPr wrap="square">
            <a:spAutoFit/>
          </a:bodyPr>
          <a:lstStyle/>
          <a:p>
            <a:r>
              <a:rPr lang="en-US" sz="2800" b="1" dirty="0"/>
              <a:t>WHAT IS CONSENT?</a:t>
            </a:r>
          </a:p>
          <a:p>
            <a:endParaRPr lang="en-US" sz="2800" b="1" dirty="0"/>
          </a:p>
          <a:p>
            <a:endParaRPr lang="en-US" sz="2800" b="1" dirty="0"/>
          </a:p>
          <a:p>
            <a:r>
              <a:rPr lang="en-US" sz="2400" dirty="0"/>
              <a:t>Consent means that both people in a sexual encounter must agree to it, and either person may decide at any time that they no longer consent and want to stop the activity. </a:t>
            </a:r>
            <a:br>
              <a:rPr lang="en-US" sz="2400" dirty="0"/>
            </a:br>
            <a:br>
              <a:rPr lang="en-US" sz="2400" dirty="0"/>
            </a:br>
            <a:r>
              <a:rPr lang="en-US" sz="2400" dirty="0"/>
              <a:t>Consenting to one behaviour </a:t>
            </a:r>
            <a:r>
              <a:rPr lang="en-US" sz="2400" b="1" dirty="0"/>
              <a:t>does not</a:t>
            </a:r>
            <a:r>
              <a:rPr lang="en-US" sz="2400" dirty="0"/>
              <a:t> obligate you to consent to any other behaviours. Consenting on one occasion also does not obligate you to consent on any other occasion. </a:t>
            </a:r>
            <a:br>
              <a:rPr lang="en-US" sz="2800" dirty="0"/>
            </a:br>
            <a:br>
              <a:rPr lang="en-US" sz="2800" dirty="0"/>
            </a:br>
            <a:r>
              <a:rPr lang="en-US" sz="2800" b="1" dirty="0"/>
              <a:t>Consenting means only that at this particular time, you would like to engage in this particular sexual behaviour.</a:t>
            </a:r>
          </a:p>
          <a:p>
            <a:r>
              <a:rPr lang="en-US" sz="2800" b="1" dirty="0"/>
              <a:t>                                             </a:t>
            </a:r>
          </a:p>
          <a:p>
            <a:r>
              <a:rPr lang="en-US" sz="2800" b="1" dirty="0"/>
              <a:t>                        </a:t>
            </a:r>
            <a:r>
              <a:rPr lang="en-US" sz="1400" dirty="0">
                <a:hlinkClick r:id="rId2"/>
              </a:rPr>
              <a:t>http://www.pamf.org/teen/abc/sex/consent.html#What%20is%20consent?</a:t>
            </a:r>
            <a:br>
              <a:rPr lang="en-US" dirty="0"/>
            </a:br>
            <a:endParaRPr lang="en-US" dirty="0"/>
          </a:p>
        </p:txBody>
      </p:sp>
    </p:spTree>
    <p:extLst>
      <p:ext uri="{BB962C8B-B14F-4D97-AF65-F5344CB8AC3E}">
        <p14:creationId xmlns:p14="http://schemas.microsoft.com/office/powerpoint/2010/main" val="2516985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83F39-26CF-437B-9D1C-1734BD4D081D}"/>
              </a:ext>
            </a:extLst>
          </p:cNvPr>
          <p:cNvSpPr>
            <a:spLocks noGrp="1"/>
          </p:cNvSpPr>
          <p:nvPr>
            <p:ph type="title"/>
          </p:nvPr>
        </p:nvSpPr>
        <p:spPr>
          <a:xfrm>
            <a:off x="1585519" y="624110"/>
            <a:ext cx="10606481" cy="1280890"/>
          </a:xfrm>
        </p:spPr>
        <p:txBody>
          <a:bodyPr/>
          <a:lstStyle/>
          <a:p>
            <a:r>
              <a:rPr lang="en-US" sz="4000" dirty="0"/>
              <a:t>Why</a:t>
            </a:r>
            <a:r>
              <a:rPr lang="en-US" dirty="0"/>
              <a:t> do we want you to understand consent</a:t>
            </a:r>
          </a:p>
        </p:txBody>
      </p:sp>
      <p:sp>
        <p:nvSpPr>
          <p:cNvPr id="3" name="Content Placeholder 2">
            <a:extLst>
              <a:ext uri="{FF2B5EF4-FFF2-40B4-BE49-F238E27FC236}">
                <a16:creationId xmlns:a16="http://schemas.microsoft.com/office/drawing/2014/main" id="{0DE24846-3A47-46AB-AC40-BF40AF504C93}"/>
              </a:ext>
            </a:extLst>
          </p:cNvPr>
          <p:cNvSpPr>
            <a:spLocks noGrp="1"/>
          </p:cNvSpPr>
          <p:nvPr>
            <p:ph idx="1"/>
          </p:nvPr>
        </p:nvSpPr>
        <p:spPr>
          <a:xfrm>
            <a:off x="2030136" y="1560352"/>
            <a:ext cx="9464580" cy="4875363"/>
          </a:xfrm>
        </p:spPr>
        <p:txBody>
          <a:bodyPr vert="horz" lIns="91440" tIns="45720" rIns="91440" bIns="45720" rtlCol="0" anchor="t">
            <a:normAutofit/>
          </a:bodyPr>
          <a:lstStyle/>
          <a:p>
            <a:r>
              <a:rPr lang="en-US" sz="2400" dirty="0"/>
              <a:t>Any kind for forcing or coercion in intimate relationships is not tolerated in Canadian society</a:t>
            </a:r>
          </a:p>
          <a:p>
            <a:r>
              <a:rPr lang="en-US" sz="2400" dirty="0"/>
              <a:t>Violence - physical or sexual - in intimate relationships can have serious consequences, including legal charges</a:t>
            </a:r>
          </a:p>
          <a:p>
            <a:r>
              <a:rPr lang="en-US" sz="2400" dirty="0"/>
              <a:t>The implications of charges?</a:t>
            </a:r>
          </a:p>
          <a:p>
            <a:endParaRPr lang="en-US" sz="2400" dirty="0"/>
          </a:p>
          <a:p>
            <a:r>
              <a:rPr lang="en-US" sz="2400" dirty="0"/>
              <a:t>If you feel you are being coerced or abused, what can you do?</a:t>
            </a:r>
          </a:p>
          <a:p>
            <a:r>
              <a:rPr lang="en-US" sz="2400" dirty="0">
                <a:hlinkClick r:id="rId2"/>
              </a:rPr>
              <a:t>https://www.yukoncollege.yk.ca/about-us/governance/policies</a:t>
            </a:r>
            <a:r>
              <a:rPr lang="en-US" sz="2400" dirty="0"/>
              <a:t> College policy on sexualized violence and response</a:t>
            </a:r>
          </a:p>
          <a:p>
            <a:endParaRPr lang="en-US" sz="2400" dirty="0"/>
          </a:p>
          <a:p>
            <a:endParaRPr lang="en-US" sz="2400" dirty="0"/>
          </a:p>
          <a:p>
            <a:endParaRPr lang="en-US" sz="2400" dirty="0"/>
          </a:p>
          <a:p>
            <a:pPr marL="0" indent="0">
              <a:buNone/>
            </a:pPr>
            <a:endParaRPr lang="en-US" sz="2400" dirty="0"/>
          </a:p>
          <a:p>
            <a:endParaRPr lang="en-US" dirty="0"/>
          </a:p>
        </p:txBody>
      </p:sp>
    </p:spTree>
    <p:extLst>
      <p:ext uri="{BB962C8B-B14F-4D97-AF65-F5344CB8AC3E}">
        <p14:creationId xmlns:p14="http://schemas.microsoft.com/office/powerpoint/2010/main" val="748785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HELP FOR HEALTHY CHOICES</a:t>
            </a:r>
          </a:p>
        </p:txBody>
      </p:sp>
      <p:sp>
        <p:nvSpPr>
          <p:cNvPr id="3" name="Content Placeholder 2"/>
          <p:cNvSpPr>
            <a:spLocks noGrp="1"/>
          </p:cNvSpPr>
          <p:nvPr>
            <p:ph idx="1"/>
          </p:nvPr>
        </p:nvSpPr>
        <p:spPr>
          <a:xfrm>
            <a:off x="1539551" y="1763486"/>
            <a:ext cx="9498531" cy="4082422"/>
          </a:xfrm>
        </p:spPr>
        <p:txBody>
          <a:bodyPr>
            <a:normAutofit/>
          </a:bodyPr>
          <a:lstStyle/>
          <a:p>
            <a:r>
              <a:rPr lang="en-US" sz="3200"/>
              <a:t>Protect yourself and your partner</a:t>
            </a:r>
          </a:p>
          <a:p>
            <a:r>
              <a:rPr lang="en-US" sz="3200"/>
              <a:t>Condoms are available on campus and lots of places in town, to prevent pregnancy or disease transmission</a:t>
            </a:r>
          </a:p>
          <a:p>
            <a:r>
              <a:rPr lang="en-US" sz="3200"/>
              <a:t>Not sure how you feel? Talk to a counselor, health professional, a trusted friend</a:t>
            </a:r>
          </a:p>
          <a:p>
            <a:r>
              <a:rPr lang="en-US" sz="3200"/>
              <a:t>Know where to go for information</a:t>
            </a:r>
          </a:p>
          <a:p>
            <a:endParaRPr lang="en-US" sz="2800"/>
          </a:p>
          <a:p>
            <a:endParaRPr lang="en-US" sz="2800"/>
          </a:p>
          <a:p>
            <a:endParaRPr lang="en-US" sz="2800"/>
          </a:p>
          <a:p>
            <a:endParaRPr lang="en-US" sz="2800"/>
          </a:p>
        </p:txBody>
      </p:sp>
    </p:spTree>
    <p:extLst>
      <p:ext uri="{BB962C8B-B14F-4D97-AF65-F5344CB8AC3E}">
        <p14:creationId xmlns:p14="http://schemas.microsoft.com/office/powerpoint/2010/main" val="2289238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051" y="412137"/>
            <a:ext cx="5505061" cy="550506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412068932"/>
              </p:ext>
            </p:extLst>
          </p:nvPr>
        </p:nvGraphicFramePr>
        <p:xfrm>
          <a:off x="3234902" y="2941413"/>
          <a:ext cx="8095860" cy="2377440"/>
        </p:xfrm>
        <a:graphic>
          <a:graphicData uri="http://schemas.openxmlformats.org/drawingml/2006/table">
            <a:tbl>
              <a:tblPr/>
              <a:tblGrid>
                <a:gridCol w="3947344">
                  <a:extLst>
                    <a:ext uri="{9D8B030D-6E8A-4147-A177-3AD203B41FA5}">
                      <a16:colId xmlns:a16="http://schemas.microsoft.com/office/drawing/2014/main" val="20000"/>
                    </a:ext>
                  </a:extLst>
                </a:gridCol>
                <a:gridCol w="4148516">
                  <a:extLst>
                    <a:ext uri="{9D8B030D-6E8A-4147-A177-3AD203B41FA5}">
                      <a16:colId xmlns:a16="http://schemas.microsoft.com/office/drawing/2014/main" val="20001"/>
                    </a:ext>
                  </a:extLst>
                </a:gridCol>
              </a:tblGrid>
              <a:tr h="0">
                <a:tc>
                  <a:txBody>
                    <a:bodyPr/>
                    <a:lstStyle/>
                    <a:p>
                      <a:endParaRPr lang="en-US"/>
                    </a:p>
                  </a:txBody>
                  <a:tcPr anchor="ctr">
                    <a:lnL>
                      <a:noFill/>
                    </a:lnL>
                    <a:lnR>
                      <a:noFill/>
                    </a:lnR>
                    <a:lnT>
                      <a:noFill/>
                    </a:lnT>
                    <a:lnB>
                      <a:noFill/>
                    </a:lnB>
                  </a:tcPr>
                </a:tc>
                <a:tc>
                  <a:txBody>
                    <a:bodyPr/>
                    <a:lstStyle/>
                    <a:p>
                      <a:r>
                        <a:rPr lang="en-US" sz="2400"/>
                        <a:t>Tuesday </a:t>
                      </a:r>
                    </a:p>
                    <a:p>
                      <a:r>
                        <a:rPr lang="en-US" sz="2400"/>
                        <a:t>            12:30 pm - 4:00 pm</a:t>
                      </a:r>
                    </a:p>
                    <a:p>
                      <a:r>
                        <a:rPr lang="en-US" sz="2400"/>
                        <a:t>             5:00 pm - 7:00 pm</a:t>
                      </a:r>
                    </a:p>
                  </a:txBody>
                  <a:tcPr anchor="ctr">
                    <a:lnL>
                      <a:noFill/>
                    </a:lnL>
                    <a:lnR>
                      <a:noFill/>
                    </a:lnR>
                    <a:lnT>
                      <a:noFill/>
                    </a:lnT>
                    <a:lnB>
                      <a:noFill/>
                    </a:lnB>
                  </a:tcPr>
                </a:tc>
                <a:extLst>
                  <a:ext uri="{0D108BD9-81ED-4DB2-BD59-A6C34878D82A}">
                    <a16:rowId xmlns:a16="http://schemas.microsoft.com/office/drawing/2014/main" val="10000"/>
                  </a:ext>
                </a:extLst>
              </a:tr>
              <a:tr h="0">
                <a:tc>
                  <a:txBody>
                    <a:bodyPr/>
                    <a:lstStyle/>
                    <a:p>
                      <a:endParaRPr lang="en-US"/>
                    </a:p>
                  </a:txBody>
                  <a:tcPr anchor="ctr">
                    <a:lnL>
                      <a:noFill/>
                    </a:lnL>
                    <a:lnR>
                      <a:noFill/>
                    </a:lnR>
                    <a:lnT>
                      <a:noFill/>
                    </a:lnT>
                    <a:lnB>
                      <a:noFill/>
                    </a:lnB>
                  </a:tcPr>
                </a:tc>
                <a:tc>
                  <a:txBody>
                    <a:bodyPr/>
                    <a:lstStyle/>
                    <a:p>
                      <a:r>
                        <a:rPr lang="de-DE" sz="2400"/>
                        <a:t>Wednesday</a:t>
                      </a:r>
                    </a:p>
                    <a:p>
                      <a:r>
                        <a:rPr lang="de-DE" sz="2400"/>
                        <a:t>             9:00 am - 12:00 pm</a:t>
                      </a:r>
                    </a:p>
                    <a:p>
                      <a:r>
                        <a:rPr lang="de-DE" sz="2400"/>
                        <a:t>             1:00 pm - 4:00 pm</a:t>
                      </a:r>
                    </a:p>
                  </a:txBody>
                  <a:tcPr anchor="ctr">
                    <a:lnL>
                      <a:noFill/>
                    </a:lnL>
                    <a:lnR>
                      <a:noFill/>
                    </a:lnR>
                    <a:lnT>
                      <a:noFill/>
                    </a:lnT>
                    <a:lnB>
                      <a:noFill/>
                    </a:lnB>
                  </a:tcPr>
                </a:tc>
                <a:extLst>
                  <a:ext uri="{0D108BD9-81ED-4DB2-BD59-A6C34878D82A}">
                    <a16:rowId xmlns:a16="http://schemas.microsoft.com/office/drawing/2014/main" val="10001"/>
                  </a:ext>
                </a:extLst>
              </a:tr>
            </a:tbl>
          </a:graphicData>
        </a:graphic>
      </p:graphicFrame>
      <p:sp>
        <p:nvSpPr>
          <p:cNvPr id="7" name="Rectangle 1"/>
          <p:cNvSpPr>
            <a:spLocks noChangeArrowheads="1"/>
          </p:cNvSpPr>
          <p:nvPr/>
        </p:nvSpPr>
        <p:spPr bwMode="auto">
          <a:xfrm>
            <a:off x="6727784" y="695641"/>
            <a:ext cx="5052418"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2800" b="0" i="0" u="none" strike="noStrike" cap="none" normalizeH="0" baseline="0">
                <a:ln>
                  <a:noFill/>
                </a:ln>
                <a:solidFill>
                  <a:schemeClr val="tx1"/>
                </a:solidFill>
                <a:effectLst/>
                <a:latin typeface="Arial" panose="020B0604020202020204" pitchFamily="34" charset="0"/>
              </a:rPr>
              <a:t>Medical Clinic </a:t>
            </a:r>
          </a:p>
          <a:p>
            <a:pPr marL="0" marR="0" lvl="0" indent="0" algn="l" defTabSz="914400" rtl="0" eaLnBrk="0" fontAlgn="base" latinLnBrk="0" hangingPunct="0">
              <a:lnSpc>
                <a:spcPct val="100000"/>
              </a:lnSpc>
              <a:spcBef>
                <a:spcPct val="0"/>
              </a:spcBef>
              <a:spcAft>
                <a:spcPct val="0"/>
              </a:spcAft>
              <a:buClrTx/>
              <a:buSzTx/>
              <a:tabLst/>
            </a:pPr>
            <a:r>
              <a:rPr kumimoji="0" lang="en-US" altLang="en-US" sz="2800" b="0" i="0" u="none" strike="noStrike" cap="none" normalizeH="0" baseline="0">
                <a:ln>
                  <a:noFill/>
                </a:ln>
                <a:solidFill>
                  <a:schemeClr val="tx1"/>
                </a:solidFill>
                <a:effectLst/>
                <a:latin typeface="Arial" panose="020B0604020202020204" pitchFamily="34" charset="0"/>
              </a:rPr>
              <a:t>406 Lambert St, Whitehorse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1" u="none" strike="noStrike" cap="none" normalizeH="0" baseline="0">
              <a:ln>
                <a:noFill/>
              </a:ln>
              <a:solidFill>
                <a:schemeClr val="tx1"/>
              </a:solidFill>
              <a:effectLst/>
              <a:latin typeface="Arial" panose="020B0604020202020204" pitchFamily="34" charset="0"/>
            </a:endParaRPr>
          </a:p>
        </p:txBody>
      </p:sp>
      <p:sp>
        <p:nvSpPr>
          <p:cNvPr id="2" name="TextBox 1"/>
          <p:cNvSpPr txBox="1"/>
          <p:nvPr/>
        </p:nvSpPr>
        <p:spPr>
          <a:xfrm>
            <a:off x="6752060" y="1614248"/>
            <a:ext cx="2314322" cy="461665"/>
          </a:xfrm>
          <a:prstGeom prst="rect">
            <a:avLst/>
          </a:prstGeom>
          <a:noFill/>
        </p:spPr>
        <p:txBody>
          <a:bodyPr wrap="square" rtlCol="0">
            <a:spAutoFit/>
          </a:bodyPr>
          <a:lstStyle/>
          <a:p>
            <a:r>
              <a:rPr lang="en-US" sz="2400"/>
              <a:t>(867) 393-6635</a:t>
            </a:r>
          </a:p>
        </p:txBody>
      </p:sp>
      <p:sp>
        <p:nvSpPr>
          <p:cNvPr id="3" name="TextBox 2"/>
          <p:cNvSpPr txBox="1"/>
          <p:nvPr/>
        </p:nvSpPr>
        <p:spPr>
          <a:xfrm>
            <a:off x="1375645" y="6078851"/>
            <a:ext cx="10632935" cy="400110"/>
          </a:xfrm>
          <a:prstGeom prst="rect">
            <a:avLst/>
          </a:prstGeom>
          <a:noFill/>
        </p:spPr>
        <p:txBody>
          <a:bodyPr wrap="square" rtlCol="0">
            <a:spAutoFit/>
          </a:bodyPr>
          <a:lstStyle/>
          <a:p>
            <a:r>
              <a:rPr lang="en-US" sz="2000"/>
              <a:t>The clinic is led by Nurse Practitioners, who can diagnose and treat many  illnesses</a:t>
            </a:r>
          </a:p>
        </p:txBody>
      </p:sp>
    </p:spTree>
    <p:extLst>
      <p:ext uri="{BB962C8B-B14F-4D97-AF65-F5344CB8AC3E}">
        <p14:creationId xmlns:p14="http://schemas.microsoft.com/office/powerpoint/2010/main" val="3209211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6205" y="401216"/>
            <a:ext cx="10282334" cy="1503784"/>
          </a:xfrm>
        </p:spPr>
        <p:txBody>
          <a:bodyPr>
            <a:normAutofit fontScale="90000"/>
          </a:bodyPr>
          <a:lstStyle/>
          <a:p>
            <a:r>
              <a:rPr lang="en-US" sz="4000"/>
              <a:t>WHAT KIND OF THINGS CAN I GO THERE FOR?</a:t>
            </a:r>
            <a:br>
              <a:rPr lang="en-US"/>
            </a:br>
            <a:endParaRPr lang="en-US"/>
          </a:p>
        </p:txBody>
      </p:sp>
      <p:sp>
        <p:nvSpPr>
          <p:cNvPr id="3" name="Content Placeholder 2"/>
          <p:cNvSpPr>
            <a:spLocks noGrp="1"/>
          </p:cNvSpPr>
          <p:nvPr>
            <p:ph idx="1"/>
          </p:nvPr>
        </p:nvSpPr>
        <p:spPr>
          <a:xfrm>
            <a:off x="2014008" y="1372756"/>
            <a:ext cx="9331025" cy="4939032"/>
          </a:xfrm>
        </p:spPr>
        <p:txBody>
          <a:bodyPr>
            <a:normAutofit fontScale="92500"/>
          </a:bodyPr>
          <a:lstStyle/>
          <a:p>
            <a:r>
              <a:rPr lang="en-US" sz="3600"/>
              <a:t>Sexual health check-up (breast health, testicular health…)</a:t>
            </a:r>
          </a:p>
          <a:p>
            <a:r>
              <a:rPr lang="en-US" sz="3600"/>
              <a:t>Getting tested for STIs (sexually transmitted diseases)</a:t>
            </a:r>
          </a:p>
          <a:p>
            <a:r>
              <a:rPr lang="en-US" sz="3600"/>
              <a:t>Making decisions around sexual  activity</a:t>
            </a:r>
          </a:p>
          <a:p>
            <a:r>
              <a:rPr lang="en-US" sz="3600"/>
              <a:t>Birth control, pregnancy</a:t>
            </a:r>
          </a:p>
          <a:p>
            <a:r>
              <a:rPr lang="en-US" sz="3600"/>
              <a:t>Counseling and education</a:t>
            </a:r>
          </a:p>
          <a:p>
            <a:r>
              <a:rPr lang="en-US" sz="3600"/>
              <a:t>Sexual identity questions</a:t>
            </a:r>
          </a:p>
        </p:txBody>
      </p:sp>
    </p:spTree>
    <p:extLst>
      <p:ext uri="{BB962C8B-B14F-4D97-AF65-F5344CB8AC3E}">
        <p14:creationId xmlns:p14="http://schemas.microsoft.com/office/powerpoint/2010/main" val="3859354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 few other resources</a:t>
            </a:r>
          </a:p>
        </p:txBody>
      </p:sp>
      <p:sp>
        <p:nvSpPr>
          <p:cNvPr id="3" name="Content Placeholder 2"/>
          <p:cNvSpPr>
            <a:spLocks noGrp="1"/>
          </p:cNvSpPr>
          <p:nvPr>
            <p:ph idx="1"/>
          </p:nvPr>
        </p:nvSpPr>
        <p:spPr>
          <a:xfrm>
            <a:off x="2370966" y="2087745"/>
            <a:ext cx="9133646" cy="3823476"/>
          </a:xfrm>
        </p:spPr>
        <p:txBody>
          <a:bodyPr>
            <a:noAutofit/>
          </a:bodyPr>
          <a:lstStyle/>
          <a:p>
            <a:r>
              <a:rPr lang="en-US" sz="3200">
                <a:hlinkClick r:id="rId2"/>
              </a:rPr>
              <a:t>http://www.bettertoknow.yk.ca/</a:t>
            </a:r>
            <a:endParaRPr lang="en-US" sz="3200"/>
          </a:p>
          <a:p>
            <a:endParaRPr lang="en-US" sz="3200"/>
          </a:p>
          <a:p>
            <a:endParaRPr lang="en-US" sz="3200"/>
          </a:p>
          <a:p>
            <a:endParaRPr lang="en-US" sz="3200"/>
          </a:p>
          <a:p>
            <a:r>
              <a:rPr lang="en-US" sz="3200"/>
              <a:t>Options for Sexual Health: </a:t>
            </a:r>
            <a:r>
              <a:rPr lang="en-US" sz="3200">
                <a:hlinkClick r:id="rId3"/>
              </a:rPr>
              <a:t>optionsforsexualhealth.org</a:t>
            </a:r>
            <a:endParaRPr lang="en-US" sz="3200"/>
          </a:p>
          <a:p>
            <a:pPr marL="0" indent="0">
              <a:buNone/>
            </a:pPr>
            <a:r>
              <a:rPr lang="en-US" sz="3200" b="1"/>
              <a:t>          </a:t>
            </a:r>
          </a:p>
        </p:txBody>
      </p:sp>
    </p:spTree>
    <p:extLst>
      <p:ext uri="{BB962C8B-B14F-4D97-AF65-F5344CB8AC3E}">
        <p14:creationId xmlns:p14="http://schemas.microsoft.com/office/powerpoint/2010/main" val="763782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353" y="4686311"/>
            <a:ext cx="8911687" cy="1280890"/>
          </a:xfrm>
        </p:spPr>
        <p:txBody>
          <a:bodyPr>
            <a:normAutofit fontScale="90000"/>
          </a:bodyPr>
          <a:lstStyle/>
          <a:p>
            <a:pPr marL="0" indent="0"/>
            <a:r>
              <a:rPr lang="en-US" b="1"/>
              <a:t>1-800-SEX-SENSE</a:t>
            </a:r>
            <a:r>
              <a:rPr lang="en-US"/>
              <a:t> (1-800-739-7367) someone to talk to about anything to do with sexual health, completely anonymous</a:t>
            </a:r>
            <a:br>
              <a:rPr lang="en-US"/>
            </a:b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4775" y="428878"/>
            <a:ext cx="7082201" cy="3706152"/>
          </a:xfrm>
        </p:spPr>
      </p:pic>
    </p:spTree>
    <p:extLst>
      <p:ext uri="{BB962C8B-B14F-4D97-AF65-F5344CB8AC3E}">
        <p14:creationId xmlns:p14="http://schemas.microsoft.com/office/powerpoint/2010/main" val="1144365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5535" y="363894"/>
            <a:ext cx="9909077" cy="1541106"/>
          </a:xfrm>
        </p:spPr>
        <p:txBody>
          <a:bodyPr>
            <a:normAutofit/>
          </a:bodyPr>
          <a:lstStyle/>
          <a:p>
            <a:r>
              <a:rPr lang="en-US" b="1"/>
              <a:t>Yukon Communicable Disease Control</a:t>
            </a:r>
          </a:p>
        </p:txBody>
      </p:sp>
      <p:sp>
        <p:nvSpPr>
          <p:cNvPr id="3" name="Content Placeholder 2"/>
          <p:cNvSpPr>
            <a:spLocks noGrp="1"/>
          </p:cNvSpPr>
          <p:nvPr>
            <p:ph idx="1"/>
          </p:nvPr>
        </p:nvSpPr>
        <p:spPr>
          <a:xfrm>
            <a:off x="1362269" y="1642190"/>
            <a:ext cx="10142343" cy="2248676"/>
          </a:xfrm>
        </p:spPr>
        <p:txBody>
          <a:bodyPr>
            <a:normAutofit/>
          </a:bodyPr>
          <a:lstStyle/>
          <a:p>
            <a:r>
              <a:rPr lang="en-US" sz="2800"/>
              <a:t>Monitors and manages all infectious diseases</a:t>
            </a:r>
          </a:p>
          <a:p>
            <a:r>
              <a:rPr lang="en-US" sz="2800"/>
              <a:t>Screening and testing for all infections diseases</a:t>
            </a:r>
          </a:p>
          <a:p>
            <a:r>
              <a:rPr lang="en-US" sz="2800"/>
              <a:t>Client confidentiality is always protected</a:t>
            </a:r>
          </a:p>
          <a:p>
            <a:pPr marL="0" indent="0">
              <a:buNone/>
            </a:pPr>
            <a:endParaRPr lang="en-US" sz="2800"/>
          </a:p>
          <a:p>
            <a:pPr marL="0" indent="0">
              <a:buNone/>
            </a:pPr>
            <a:endParaRPr lang="en-US" sz="2800"/>
          </a:p>
          <a:p>
            <a:pPr marL="0" indent="0">
              <a:buNone/>
            </a:pPr>
            <a:endParaRPr lang="en-US" sz="3200"/>
          </a:p>
          <a:p>
            <a:pPr marL="0" indent="0">
              <a:buNone/>
            </a:pPr>
            <a:endParaRPr lang="en-US"/>
          </a:p>
        </p:txBody>
      </p:sp>
      <p:sp>
        <p:nvSpPr>
          <p:cNvPr id="4" name="TextBox 3"/>
          <p:cNvSpPr txBox="1"/>
          <p:nvPr/>
        </p:nvSpPr>
        <p:spPr>
          <a:xfrm>
            <a:off x="3145854" y="3694922"/>
            <a:ext cx="5914170" cy="2954655"/>
          </a:xfrm>
          <a:prstGeom prst="rect">
            <a:avLst/>
          </a:prstGeom>
          <a:noFill/>
        </p:spPr>
        <p:txBody>
          <a:bodyPr wrap="square" rtlCol="0">
            <a:spAutoFit/>
          </a:bodyPr>
          <a:lstStyle/>
          <a:p>
            <a:pPr algn="ctr"/>
            <a:r>
              <a:rPr lang="en-US" sz="2800" b="1"/>
              <a:t>Hours of Operation:</a:t>
            </a:r>
            <a:br>
              <a:rPr lang="en-US" sz="2800" b="1"/>
            </a:br>
            <a:r>
              <a:rPr lang="en-US" sz="2800"/>
              <a:t>Monday to Friday</a:t>
            </a:r>
            <a:br>
              <a:rPr lang="en-US" sz="2800"/>
            </a:br>
            <a:r>
              <a:rPr lang="en-US" sz="2800"/>
              <a:t>Appointments – 8:30am to noon</a:t>
            </a:r>
            <a:br>
              <a:rPr lang="en-US" sz="2800"/>
            </a:br>
            <a:r>
              <a:rPr lang="en-US" sz="2800"/>
              <a:t>Drop-in – 12:30pm to 4:00pm</a:t>
            </a:r>
          </a:p>
          <a:p>
            <a:pPr algn="ctr"/>
            <a:endParaRPr lang="en-US" sz="2800"/>
          </a:p>
          <a:p>
            <a:pPr algn="ctr"/>
            <a:r>
              <a:rPr lang="en-US" sz="2800" b="1"/>
              <a:t>Phone: </a:t>
            </a:r>
            <a:r>
              <a:rPr lang="en-US" sz="2800"/>
              <a:t>867-667-8323</a:t>
            </a:r>
          </a:p>
          <a:p>
            <a:endParaRPr lang="en-US"/>
          </a:p>
        </p:txBody>
      </p:sp>
    </p:spTree>
    <p:extLst>
      <p:ext uri="{BB962C8B-B14F-4D97-AF65-F5344CB8AC3E}">
        <p14:creationId xmlns:p14="http://schemas.microsoft.com/office/powerpoint/2010/main" val="4029929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Canadian Health Care</a:t>
            </a:r>
          </a:p>
        </p:txBody>
      </p:sp>
      <p:sp>
        <p:nvSpPr>
          <p:cNvPr id="3" name="Content Placeholder 2"/>
          <p:cNvSpPr>
            <a:spLocks noGrp="1"/>
          </p:cNvSpPr>
          <p:nvPr>
            <p:ph idx="1"/>
          </p:nvPr>
        </p:nvSpPr>
        <p:spPr>
          <a:xfrm>
            <a:off x="1771917" y="1435662"/>
            <a:ext cx="8981808" cy="5098488"/>
          </a:xfrm>
        </p:spPr>
        <p:txBody>
          <a:bodyPr vert="horz" lIns="91440" tIns="45720" rIns="91440" bIns="45720" rtlCol="0" anchor="t">
            <a:normAutofit/>
          </a:bodyPr>
          <a:lstStyle/>
          <a:p>
            <a:r>
              <a:rPr lang="en-US" sz="2800" dirty="0"/>
              <a:t>Health care in Canada is delivered by many different health practitioners</a:t>
            </a:r>
          </a:p>
          <a:p>
            <a:endParaRPr lang="en-US" sz="2800" dirty="0"/>
          </a:p>
          <a:p>
            <a:r>
              <a:rPr lang="en-US" sz="2800" dirty="0"/>
              <a:t>Doctors work in teams in clinics with support staff, who are often not health professionals (so might not be the people to ask health questions)</a:t>
            </a:r>
          </a:p>
          <a:p>
            <a:endParaRPr lang="en-US" sz="2800" dirty="0"/>
          </a:p>
          <a:p>
            <a:r>
              <a:rPr lang="en-US" sz="2800" dirty="0"/>
              <a:t>Family doctors also look after their patients in hospital, along with the hospital care team</a:t>
            </a:r>
          </a:p>
          <a:p>
            <a:endParaRPr lang="en-US" sz="2800" dirty="0"/>
          </a:p>
          <a:p>
            <a:endParaRPr lang="en-US" dirty="0"/>
          </a:p>
        </p:txBody>
      </p:sp>
    </p:spTree>
    <p:extLst>
      <p:ext uri="{BB962C8B-B14F-4D97-AF65-F5344CB8AC3E}">
        <p14:creationId xmlns:p14="http://schemas.microsoft.com/office/powerpoint/2010/main" val="1335540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do you find a doctor?</a:t>
            </a:r>
          </a:p>
        </p:txBody>
      </p:sp>
      <p:sp>
        <p:nvSpPr>
          <p:cNvPr id="3" name="Content Placeholder 2"/>
          <p:cNvSpPr>
            <a:spLocks noGrp="1"/>
          </p:cNvSpPr>
          <p:nvPr>
            <p:ph idx="1"/>
          </p:nvPr>
        </p:nvSpPr>
        <p:spPr>
          <a:xfrm>
            <a:off x="2338359" y="1905000"/>
            <a:ext cx="8915400" cy="3777622"/>
          </a:xfrm>
        </p:spPr>
        <p:txBody>
          <a:bodyPr/>
          <a:lstStyle/>
          <a:p>
            <a:r>
              <a:rPr lang="en-US" sz="2800" dirty="0"/>
              <a:t>Looking for a doctor? </a:t>
            </a:r>
          </a:p>
          <a:p>
            <a:endParaRPr lang="en-US" sz="2800" dirty="0"/>
          </a:p>
          <a:p>
            <a:r>
              <a:rPr lang="en-US" sz="2800" dirty="0"/>
              <a:t>You can call </a:t>
            </a:r>
            <a:r>
              <a:rPr lang="en-US" sz="2800" b="1" dirty="0"/>
              <a:t>393-6988</a:t>
            </a:r>
            <a:r>
              <a:rPr lang="en-US" sz="2800" dirty="0"/>
              <a:t> for a list of doctors who are accepting patients</a:t>
            </a:r>
          </a:p>
          <a:p>
            <a:endParaRPr lang="en-US" sz="2800" dirty="0"/>
          </a:p>
          <a:p>
            <a:r>
              <a:rPr lang="en-US" sz="2800" dirty="0"/>
              <a:t>Talk with Yoshie or Jonathon for guidance, and remember the clinics that are for everyone</a:t>
            </a:r>
          </a:p>
          <a:p>
            <a:endParaRPr lang="en-US" dirty="0"/>
          </a:p>
        </p:txBody>
      </p:sp>
    </p:spTree>
    <p:extLst>
      <p:ext uri="{BB962C8B-B14F-4D97-AF65-F5344CB8AC3E}">
        <p14:creationId xmlns:p14="http://schemas.microsoft.com/office/powerpoint/2010/main" val="3000535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401" y="412694"/>
            <a:ext cx="9559212" cy="1492306"/>
          </a:xfrm>
        </p:spPr>
        <p:txBody>
          <a:bodyPr>
            <a:normAutofit/>
          </a:bodyPr>
          <a:lstStyle/>
          <a:p>
            <a:r>
              <a:rPr lang="en-US" sz="4000"/>
              <a:t>BEING HEALTHY</a:t>
            </a:r>
          </a:p>
        </p:txBody>
      </p:sp>
      <p:sp>
        <p:nvSpPr>
          <p:cNvPr id="3" name="Content Placeholder 2"/>
          <p:cNvSpPr>
            <a:spLocks noGrp="1"/>
          </p:cNvSpPr>
          <p:nvPr>
            <p:ph idx="1"/>
          </p:nvPr>
        </p:nvSpPr>
        <p:spPr>
          <a:xfrm>
            <a:off x="1945400" y="1811694"/>
            <a:ext cx="8924764" cy="4318518"/>
          </a:xfrm>
        </p:spPr>
        <p:txBody>
          <a:bodyPr>
            <a:normAutofit/>
          </a:bodyPr>
          <a:lstStyle/>
          <a:p>
            <a:r>
              <a:rPr lang="en-US" sz="3600"/>
              <a:t>Health is about your body, mind and emotions, not just not being sick</a:t>
            </a:r>
          </a:p>
          <a:p>
            <a:r>
              <a:rPr lang="en-US" sz="3600"/>
              <a:t>Good rest, nutrition, hygiene, exercise and feeling like we are doing a good job help us feel healthy</a:t>
            </a:r>
          </a:p>
          <a:p>
            <a:r>
              <a:rPr lang="en-US" sz="3600"/>
              <a:t>Heathy relationships are important to health and wellbeing</a:t>
            </a:r>
          </a:p>
          <a:p>
            <a:endParaRPr lang="en-US" sz="2800"/>
          </a:p>
        </p:txBody>
      </p:sp>
    </p:spTree>
    <p:extLst>
      <p:ext uri="{BB962C8B-B14F-4D97-AF65-F5344CB8AC3E}">
        <p14:creationId xmlns:p14="http://schemas.microsoft.com/office/powerpoint/2010/main" val="3851275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8784" y="510821"/>
            <a:ext cx="8911687" cy="1280890"/>
          </a:xfrm>
        </p:spPr>
        <p:txBody>
          <a:bodyPr/>
          <a:lstStyle/>
          <a:p>
            <a:r>
              <a:rPr lang="en-US"/>
              <a:t>Health Care Team</a:t>
            </a:r>
          </a:p>
        </p:txBody>
      </p:sp>
      <p:sp>
        <p:nvSpPr>
          <p:cNvPr id="3" name="Content Placeholder 2"/>
          <p:cNvSpPr>
            <a:spLocks noGrp="1"/>
          </p:cNvSpPr>
          <p:nvPr>
            <p:ph idx="1"/>
          </p:nvPr>
        </p:nvSpPr>
        <p:spPr>
          <a:xfrm>
            <a:off x="1764065" y="1513211"/>
            <a:ext cx="9740548" cy="4398011"/>
          </a:xfrm>
        </p:spPr>
        <p:txBody>
          <a:bodyPr/>
          <a:lstStyle/>
          <a:p>
            <a:r>
              <a:rPr lang="en-US" sz="2800"/>
              <a:t>Registered nurses work in many areas, and provide most of the care in smaller communities outside of Whitehorse</a:t>
            </a:r>
          </a:p>
          <a:p>
            <a:r>
              <a:rPr lang="en-US" sz="2800"/>
              <a:t>Questions about medications? Pharmacists are the best resource</a:t>
            </a:r>
          </a:p>
          <a:p>
            <a:r>
              <a:rPr lang="en-US" sz="2800"/>
              <a:t>There are many other professionals to meet patients’ needs:</a:t>
            </a:r>
          </a:p>
          <a:p>
            <a:pPr marL="0" indent="0">
              <a:buNone/>
            </a:pPr>
            <a:r>
              <a:rPr lang="en-US" sz="2800"/>
              <a:t>    physiotherapists, dieticians, social workers etc.</a:t>
            </a:r>
          </a:p>
          <a:p>
            <a:endParaRPr lang="en-US"/>
          </a:p>
        </p:txBody>
      </p:sp>
    </p:spTree>
    <p:extLst>
      <p:ext uri="{BB962C8B-B14F-4D97-AF65-F5344CB8AC3E}">
        <p14:creationId xmlns:p14="http://schemas.microsoft.com/office/powerpoint/2010/main" val="3128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Mental Health</a:t>
            </a:r>
          </a:p>
        </p:txBody>
      </p:sp>
      <p:sp>
        <p:nvSpPr>
          <p:cNvPr id="3" name="Content Placeholder 2"/>
          <p:cNvSpPr>
            <a:spLocks noGrp="1"/>
          </p:cNvSpPr>
          <p:nvPr>
            <p:ph idx="1"/>
          </p:nvPr>
        </p:nvSpPr>
        <p:spPr>
          <a:xfrm>
            <a:off x="1990641" y="1836892"/>
            <a:ext cx="9513971" cy="4074330"/>
          </a:xfrm>
        </p:spPr>
        <p:txBody>
          <a:bodyPr>
            <a:normAutofit/>
          </a:bodyPr>
          <a:lstStyle/>
          <a:p>
            <a:r>
              <a:rPr lang="en-US" sz="2800"/>
              <a:t>You are meeting Yukon College’s counselor this week; free counseling through the college is your first and best contact for many things that can cause mental health challenges for students</a:t>
            </a:r>
          </a:p>
          <a:p>
            <a:endParaRPr lang="en-US" sz="2800"/>
          </a:p>
          <a:p>
            <a:r>
              <a:rPr lang="en-US" sz="2800"/>
              <a:t>There are community mental heath and hospital based teams for care when needed.</a:t>
            </a:r>
          </a:p>
        </p:txBody>
      </p:sp>
    </p:spTree>
    <p:extLst>
      <p:ext uri="{BB962C8B-B14F-4D97-AF65-F5344CB8AC3E}">
        <p14:creationId xmlns:p14="http://schemas.microsoft.com/office/powerpoint/2010/main" val="2305577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557" y="224229"/>
            <a:ext cx="8911687" cy="1280890"/>
          </a:xfrm>
        </p:spPr>
        <p:txBody>
          <a:bodyPr/>
          <a:lstStyle/>
          <a:p>
            <a:r>
              <a:rPr lang="en-US"/>
              <a:t>Whitehorse General Hospital</a:t>
            </a:r>
          </a:p>
        </p:txBody>
      </p:sp>
      <p:sp>
        <p:nvSpPr>
          <p:cNvPr id="3" name="Content Placeholder 2"/>
          <p:cNvSpPr>
            <a:spLocks noGrp="1"/>
          </p:cNvSpPr>
          <p:nvPr>
            <p:ph idx="1"/>
          </p:nvPr>
        </p:nvSpPr>
        <p:spPr>
          <a:xfrm>
            <a:off x="1658867" y="1084333"/>
            <a:ext cx="9513972" cy="4333274"/>
          </a:xfrm>
        </p:spPr>
        <p:txBody>
          <a:bodyPr>
            <a:noAutofit/>
          </a:bodyPr>
          <a:lstStyle/>
          <a:p>
            <a:r>
              <a:rPr lang="en-US" sz="2400"/>
              <a:t>If you need to go to the hospital, you will first talk to admissions staff, then be sent to the Emergency Department for “triage” by a registered nurse</a:t>
            </a:r>
          </a:p>
          <a:p>
            <a:endParaRPr lang="en-US" sz="2400"/>
          </a:p>
          <a:p>
            <a:r>
              <a:rPr lang="en-US" sz="2400"/>
              <a:t>Triage is the process of assigning urgency to each patient who comes to emergency</a:t>
            </a:r>
          </a:p>
          <a:p>
            <a:endParaRPr lang="en-US" sz="2400"/>
          </a:p>
          <a:p>
            <a:r>
              <a:rPr lang="en-US" sz="2400"/>
              <a:t>The most urgent, or acutely ill, patients receive care first</a:t>
            </a:r>
          </a:p>
          <a:p>
            <a:endParaRPr lang="en-US" sz="2400"/>
          </a:p>
          <a:p>
            <a:r>
              <a:rPr lang="en-US" sz="2400"/>
              <a:t>Less urgent needs can take longer, and patients can wait some time in busy periods</a:t>
            </a:r>
          </a:p>
          <a:p>
            <a:pPr marL="0" indent="0">
              <a:buNone/>
            </a:pPr>
            <a:endParaRPr lang="en-US" sz="2400"/>
          </a:p>
        </p:txBody>
      </p:sp>
    </p:spTree>
    <p:extLst>
      <p:ext uri="{BB962C8B-B14F-4D97-AF65-F5344CB8AC3E}">
        <p14:creationId xmlns:p14="http://schemas.microsoft.com/office/powerpoint/2010/main" val="74309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6876" y="486545"/>
            <a:ext cx="8911687" cy="1280890"/>
          </a:xfrm>
        </p:spPr>
        <p:txBody>
          <a:bodyPr/>
          <a:lstStyle/>
          <a:p>
            <a:r>
              <a:rPr lang="en-US"/>
              <a:t>Whitehorse General Hospital</a:t>
            </a:r>
          </a:p>
        </p:txBody>
      </p:sp>
      <p:sp>
        <p:nvSpPr>
          <p:cNvPr id="3" name="Content Placeholder 2"/>
          <p:cNvSpPr>
            <a:spLocks noGrp="1"/>
          </p:cNvSpPr>
          <p:nvPr>
            <p:ph idx="1"/>
          </p:nvPr>
        </p:nvSpPr>
        <p:spPr>
          <a:xfrm>
            <a:off x="1561763" y="1448473"/>
            <a:ext cx="9750902" cy="4563909"/>
          </a:xfrm>
        </p:spPr>
        <p:txBody>
          <a:bodyPr vert="horz" lIns="91440" tIns="45720" rIns="91440" bIns="45720" rtlCol="0" anchor="t">
            <a:noAutofit/>
          </a:bodyPr>
          <a:lstStyle/>
          <a:p>
            <a:r>
              <a:rPr lang="en-US" sz="2400" dirty="0"/>
              <a:t>Your insurance will be checked to arrange payment for hospital car</a:t>
            </a:r>
          </a:p>
          <a:p>
            <a:r>
              <a:rPr lang="en-US" sz="2400" dirty="0"/>
              <a:t>Ambulance costs are also covered by the patient/insurance for anyone not a Yukon resident</a:t>
            </a:r>
          </a:p>
          <a:p>
            <a:r>
              <a:rPr lang="en-US" sz="2400" dirty="0"/>
              <a:t>How much do you think a day in intensive  care would cost?</a:t>
            </a:r>
          </a:p>
          <a:p>
            <a:pPr algn="ctr"/>
            <a:r>
              <a:rPr lang="en-US" sz="2800" b="1" dirty="0"/>
              <a:t>$5894/day!!</a:t>
            </a:r>
          </a:p>
          <a:p>
            <a:r>
              <a:rPr lang="en-US" sz="2400" dirty="0"/>
              <a:t>So... it's really important to work with Yoshie for your insurance coverage</a:t>
            </a:r>
          </a:p>
          <a:p>
            <a:r>
              <a:rPr lang="en-US" sz="2400" dirty="0"/>
              <a:t>If you need to go to the hospital by ambulance, you will go straight to the emergency department, payment will be sorted out later</a:t>
            </a:r>
          </a:p>
          <a:p>
            <a:endParaRPr lang="en-US" sz="2400" dirty="0"/>
          </a:p>
          <a:p>
            <a:endParaRPr lang="en-US" sz="2400" dirty="0"/>
          </a:p>
          <a:p>
            <a:endParaRPr lang="en-US" sz="2400" dirty="0"/>
          </a:p>
        </p:txBody>
      </p:sp>
    </p:spTree>
    <p:extLst>
      <p:ext uri="{BB962C8B-B14F-4D97-AF65-F5344CB8AC3E}">
        <p14:creationId xmlns:p14="http://schemas.microsoft.com/office/powerpoint/2010/main" val="165893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40532-3855-4247-92C2-0C23F91E770B}"/>
              </a:ext>
            </a:extLst>
          </p:cNvPr>
          <p:cNvSpPr>
            <a:spLocks noGrp="1"/>
          </p:cNvSpPr>
          <p:nvPr>
            <p:ph type="title"/>
          </p:nvPr>
        </p:nvSpPr>
        <p:spPr>
          <a:xfrm>
            <a:off x="2245685" y="614464"/>
            <a:ext cx="8911687" cy="1280890"/>
          </a:xfrm>
        </p:spPr>
        <p:txBody>
          <a:bodyPr>
            <a:normAutofit/>
          </a:bodyPr>
          <a:lstStyle/>
          <a:p>
            <a:pPr algn="ctr"/>
            <a:r>
              <a:rPr lang="en-US" sz="4400"/>
              <a:t>Questions?</a:t>
            </a:r>
          </a:p>
        </p:txBody>
      </p:sp>
      <p:sp>
        <p:nvSpPr>
          <p:cNvPr id="3" name="Content Placeholder 2">
            <a:extLst>
              <a:ext uri="{FF2B5EF4-FFF2-40B4-BE49-F238E27FC236}">
                <a16:creationId xmlns:a16="http://schemas.microsoft.com/office/drawing/2014/main" id="{E2B9B998-3873-4AED-8D27-C33CA712C022}"/>
              </a:ext>
            </a:extLst>
          </p:cNvPr>
          <p:cNvSpPr>
            <a:spLocks noGrp="1"/>
          </p:cNvSpPr>
          <p:nvPr>
            <p:ph idx="1"/>
          </p:nvPr>
        </p:nvSpPr>
        <p:spPr/>
        <p:txBody>
          <a:bodyPr vert="horz" lIns="91440" tIns="45720" rIns="91440" bIns="45720" rtlCol="0" anchor="t">
            <a:normAutofit/>
          </a:bodyPr>
          <a:lstStyle/>
          <a:p>
            <a:r>
              <a:rPr lang="en-US" sz="4000"/>
              <a:t>What else can I tell you about to set you up for the best of health during your time at Yukon College?</a:t>
            </a:r>
          </a:p>
        </p:txBody>
      </p:sp>
    </p:spTree>
    <p:extLst>
      <p:ext uri="{BB962C8B-B14F-4D97-AF65-F5344CB8AC3E}">
        <p14:creationId xmlns:p14="http://schemas.microsoft.com/office/powerpoint/2010/main" val="1152732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3647" y="304800"/>
            <a:ext cx="9890965" cy="1600200"/>
          </a:xfrm>
        </p:spPr>
        <p:txBody>
          <a:bodyPr>
            <a:normAutofit/>
          </a:bodyPr>
          <a:lstStyle/>
          <a:p>
            <a:r>
              <a:rPr lang="en-US" sz="4400"/>
              <a:t>SEXUAL HEALTH</a:t>
            </a:r>
          </a:p>
        </p:txBody>
      </p:sp>
      <p:sp>
        <p:nvSpPr>
          <p:cNvPr id="3" name="Content Placeholder 2"/>
          <p:cNvSpPr>
            <a:spLocks noGrp="1"/>
          </p:cNvSpPr>
          <p:nvPr>
            <p:ph idx="1"/>
          </p:nvPr>
        </p:nvSpPr>
        <p:spPr>
          <a:xfrm>
            <a:off x="1613647" y="1376523"/>
            <a:ext cx="9100764" cy="5889280"/>
          </a:xfrm>
        </p:spPr>
        <p:txBody>
          <a:bodyPr>
            <a:normAutofit/>
          </a:bodyPr>
          <a:lstStyle/>
          <a:p>
            <a:r>
              <a:rPr lang="en-US" sz="3600"/>
              <a:t>If you’re not used to talking about sexual health, it can be hard to hear about it or talk about it</a:t>
            </a:r>
          </a:p>
          <a:p>
            <a:r>
              <a:rPr lang="en-US" sz="3600"/>
              <a:t>It can be hard to ask for information or help</a:t>
            </a:r>
          </a:p>
          <a:p>
            <a:r>
              <a:rPr lang="en-US" sz="3600"/>
              <a:t>You might find Canadians more open in talking about sexual things than you are used to</a:t>
            </a:r>
          </a:p>
          <a:p>
            <a:endParaRPr lang="en-US" sz="3600"/>
          </a:p>
        </p:txBody>
      </p:sp>
    </p:spTree>
    <p:extLst>
      <p:ext uri="{BB962C8B-B14F-4D97-AF65-F5344CB8AC3E}">
        <p14:creationId xmlns:p14="http://schemas.microsoft.com/office/powerpoint/2010/main" val="349391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634" y="2694648"/>
            <a:ext cx="4588183" cy="447817"/>
          </a:xfrm>
        </p:spPr>
        <p:txBody>
          <a:bodyPr>
            <a:normAutofit fontScale="90000"/>
          </a:bodyPr>
          <a:lstStyle/>
          <a:p>
            <a:r>
              <a:rPr lang="en-US"/>
              <a:t>You might see surprising </a:t>
            </a:r>
            <a:br>
              <a:rPr lang="en-US"/>
            </a:br>
            <a:r>
              <a:rPr lang="en-US"/>
              <a:t>things around town and the campus…</a:t>
            </a:r>
            <a:br>
              <a:rPr lang="en-US"/>
            </a:br>
            <a:br>
              <a:rPr lang="en-US"/>
            </a:br>
            <a:r>
              <a:rPr lang="en-US" sz="2000"/>
              <a:t>This is to help women planning to drink alcohol to think first about whether they might be pregnant, as alcohol permanently harms a fetus. Women can quickly check. </a:t>
            </a:r>
            <a:endParaRPr lang="en-US"/>
          </a:p>
        </p:txBody>
      </p:sp>
      <p:sp>
        <p:nvSpPr>
          <p:cNvPr id="3" name="TextBox 2"/>
          <p:cNvSpPr txBox="1"/>
          <p:nvPr/>
        </p:nvSpPr>
        <p:spPr>
          <a:xfrm>
            <a:off x="869109" y="1412041"/>
            <a:ext cx="6625719" cy="646331"/>
          </a:xfrm>
          <a:prstGeom prst="rect">
            <a:avLst/>
          </a:prstGeom>
          <a:noFill/>
        </p:spPr>
        <p:txBody>
          <a:bodyPr wrap="square" rtlCol="0">
            <a:spAutoFit/>
          </a:bodyPr>
          <a:lstStyle/>
          <a:p>
            <a:r>
              <a:rPr lang="en-US" sz="3600"/>
              <a:t>North American Culture</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01667" y="256389"/>
            <a:ext cx="4876201" cy="6501602"/>
          </a:xfrm>
        </p:spPr>
      </p:pic>
    </p:spTree>
    <p:extLst>
      <p:ext uri="{BB962C8B-B14F-4D97-AF65-F5344CB8AC3E}">
        <p14:creationId xmlns:p14="http://schemas.microsoft.com/office/powerpoint/2010/main" val="1407602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484128">
            <a:off x="4560671" y="2315504"/>
            <a:ext cx="3257573" cy="2443180"/>
          </a:xfrm>
          <a:prstGeom prst="rect">
            <a:avLst/>
          </a:prstGeom>
        </p:spPr>
      </p:pic>
      <p:sp>
        <p:nvSpPr>
          <p:cNvPr id="3" name="Rectangle 2"/>
          <p:cNvSpPr/>
          <p:nvPr/>
        </p:nvSpPr>
        <p:spPr>
          <a:xfrm>
            <a:off x="1252403" y="221216"/>
            <a:ext cx="5344339" cy="523220"/>
          </a:xfrm>
          <a:prstGeom prst="rect">
            <a:avLst/>
          </a:prstGeom>
        </p:spPr>
        <p:txBody>
          <a:bodyPr wrap="square">
            <a:spAutoFit/>
          </a:bodyPr>
          <a:lstStyle/>
          <a:p>
            <a:r>
              <a:rPr lang="en-US" sz="2800"/>
              <a:t>North American Culture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780" y="1511559"/>
            <a:ext cx="3820886" cy="509451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5153" y="377890"/>
            <a:ext cx="3582955" cy="4777273"/>
          </a:xfrm>
          <a:prstGeom prst="rect">
            <a:avLst/>
          </a:prstGeom>
        </p:spPr>
      </p:pic>
      <p:sp>
        <p:nvSpPr>
          <p:cNvPr id="5" name="TextBox 4"/>
          <p:cNvSpPr txBox="1"/>
          <p:nvPr/>
        </p:nvSpPr>
        <p:spPr>
          <a:xfrm>
            <a:off x="5523249" y="5682744"/>
            <a:ext cx="4693381" cy="923330"/>
          </a:xfrm>
          <a:prstGeom prst="rect">
            <a:avLst/>
          </a:prstGeom>
          <a:noFill/>
        </p:spPr>
        <p:txBody>
          <a:bodyPr wrap="square" rtlCol="0">
            <a:spAutoFit/>
          </a:bodyPr>
          <a:lstStyle/>
          <a:p>
            <a:r>
              <a:rPr lang="en-US"/>
              <a:t>To prevent disease transmission, condoms and needle disposals are readily available. </a:t>
            </a:r>
          </a:p>
        </p:txBody>
      </p:sp>
    </p:spTree>
    <p:extLst>
      <p:ext uri="{BB962C8B-B14F-4D97-AF65-F5344CB8AC3E}">
        <p14:creationId xmlns:p14="http://schemas.microsoft.com/office/powerpoint/2010/main" val="717641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63486" y="139959"/>
            <a:ext cx="8873379" cy="1783703"/>
          </a:xfrm>
        </p:spPr>
        <p:txBody>
          <a:bodyPr/>
          <a:lstStyle/>
          <a:p>
            <a:r>
              <a:rPr lang="en-US"/>
              <a:t>North American Culture</a:t>
            </a:r>
          </a:p>
        </p:txBody>
      </p:sp>
      <p:sp>
        <p:nvSpPr>
          <p:cNvPr id="4" name="Content Placeholder 3"/>
          <p:cNvSpPr>
            <a:spLocks noGrp="1"/>
          </p:cNvSpPr>
          <p:nvPr>
            <p:ph idx="1"/>
          </p:nvPr>
        </p:nvSpPr>
        <p:spPr>
          <a:xfrm>
            <a:off x="1502229" y="1371600"/>
            <a:ext cx="9377265" cy="5085184"/>
          </a:xfrm>
        </p:spPr>
        <p:txBody>
          <a:bodyPr vert="horz" lIns="91440" tIns="45720" rIns="91440" bIns="45720" rtlCol="0" anchor="t">
            <a:normAutofit lnSpcReduction="10000"/>
          </a:bodyPr>
          <a:lstStyle/>
          <a:p>
            <a:r>
              <a:rPr lang="en-US" sz="2800"/>
              <a:t>There is a value of acceptance of people of different gender identities</a:t>
            </a:r>
          </a:p>
          <a:p>
            <a:pPr marL="0" indent="0">
              <a:buNone/>
            </a:pPr>
            <a:endParaRPr lang="en-US" sz="2800"/>
          </a:p>
          <a:p>
            <a:r>
              <a:rPr lang="en-US" sz="2800"/>
              <a:t>LGBT (lesbian, gay, bisexual, transgender) rights are protected in laws and polices</a:t>
            </a:r>
          </a:p>
          <a:p>
            <a:endParaRPr lang="en-US" sz="2800"/>
          </a:p>
          <a:p>
            <a:r>
              <a:rPr lang="en-US" sz="2800"/>
              <a:t>At Yukon College, gender discrimination is treated the same as racial, ethnic, or faith based discrimination</a:t>
            </a:r>
          </a:p>
          <a:p>
            <a:endParaRPr lang="en-US" sz="2800"/>
          </a:p>
          <a:p>
            <a:r>
              <a:rPr lang="en-US" sz="2800"/>
              <a:t>We want all people to feel safe</a:t>
            </a:r>
          </a:p>
        </p:txBody>
      </p:sp>
    </p:spTree>
    <p:extLst>
      <p:ext uri="{BB962C8B-B14F-4D97-AF65-F5344CB8AC3E}">
        <p14:creationId xmlns:p14="http://schemas.microsoft.com/office/powerpoint/2010/main" val="2235409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15701"/>
          <a:stretch/>
        </p:blipFill>
        <p:spPr>
          <a:xfrm>
            <a:off x="8193580" y="1490984"/>
            <a:ext cx="3830118" cy="4147085"/>
          </a:xfrm>
          <a:prstGeom prst="rect">
            <a:avLst/>
          </a:prstGeom>
        </p:spPr>
      </p:pic>
      <p:pic>
        <p:nvPicPr>
          <p:cNvPr id="7" name="Picture 6"/>
          <p:cNvPicPr>
            <a:picLocks noChangeAspect="1"/>
          </p:cNvPicPr>
          <p:nvPr/>
        </p:nvPicPr>
        <p:blipFill rotWithShape="1">
          <a:blip r:embed="rId3"/>
          <a:srcRect t="13292" r="2572"/>
          <a:stretch/>
        </p:blipFill>
        <p:spPr>
          <a:xfrm>
            <a:off x="1668985" y="307631"/>
            <a:ext cx="6242057" cy="4679100"/>
          </a:xfrm>
          <a:prstGeom prst="rect">
            <a:avLst/>
          </a:prstGeom>
        </p:spPr>
      </p:pic>
      <p:sp>
        <p:nvSpPr>
          <p:cNvPr id="2" name="TextBox 1"/>
          <p:cNvSpPr txBox="1"/>
          <p:nvPr/>
        </p:nvSpPr>
        <p:spPr>
          <a:xfrm>
            <a:off x="1140977" y="5534952"/>
            <a:ext cx="5122258" cy="923330"/>
          </a:xfrm>
          <a:prstGeom prst="rect">
            <a:avLst/>
          </a:prstGeom>
          <a:noFill/>
        </p:spPr>
        <p:txBody>
          <a:bodyPr wrap="square" rtlCol="0" anchor="t">
            <a:spAutoFit/>
          </a:bodyPr>
          <a:lstStyle/>
          <a:p>
            <a:r>
              <a:rPr lang="en-US"/>
              <a:t>To help people of all genders and identities   feel safe in our bathrooms, many are all gender: for everyone</a:t>
            </a:r>
          </a:p>
        </p:txBody>
      </p:sp>
    </p:spTree>
    <p:extLst>
      <p:ext uri="{BB962C8B-B14F-4D97-AF65-F5344CB8AC3E}">
        <p14:creationId xmlns:p14="http://schemas.microsoft.com/office/powerpoint/2010/main" val="3389238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a:t>MAKE HEALTHY CHOICES ABOUT SEX</a:t>
            </a:r>
          </a:p>
        </p:txBody>
      </p:sp>
      <p:sp>
        <p:nvSpPr>
          <p:cNvPr id="3" name="Content Placeholder 2"/>
          <p:cNvSpPr>
            <a:spLocks noGrp="1"/>
          </p:cNvSpPr>
          <p:nvPr>
            <p:ph idx="1"/>
          </p:nvPr>
        </p:nvSpPr>
        <p:spPr>
          <a:xfrm>
            <a:off x="1343610" y="1604866"/>
            <a:ext cx="9974423" cy="4805265"/>
          </a:xfrm>
        </p:spPr>
        <p:txBody>
          <a:bodyPr>
            <a:normAutofit fontScale="77500" lnSpcReduction="20000"/>
          </a:bodyPr>
          <a:lstStyle/>
          <a:p>
            <a:pPr>
              <a:lnSpc>
                <a:spcPct val="150000"/>
              </a:lnSpc>
            </a:pPr>
            <a:r>
              <a:rPr lang="en-US" sz="3600" dirty="0"/>
              <a:t>Think before you choose: do you feel safe? pressured?</a:t>
            </a:r>
          </a:p>
          <a:p>
            <a:pPr marL="0" indent="0">
              <a:lnSpc>
                <a:spcPct val="150000"/>
              </a:lnSpc>
              <a:buNone/>
            </a:pPr>
            <a:r>
              <a:rPr lang="en-US" sz="3600" dirty="0"/>
              <a:t>     how well do you know the person? Have you talked</a:t>
            </a:r>
          </a:p>
          <a:p>
            <a:pPr marL="0" indent="0">
              <a:lnSpc>
                <a:spcPct val="150000"/>
              </a:lnSpc>
              <a:buNone/>
            </a:pPr>
            <a:r>
              <a:rPr lang="en-US" sz="3600" dirty="0"/>
              <a:t>     about it with each other?                                    </a:t>
            </a:r>
          </a:p>
          <a:p>
            <a:pPr>
              <a:lnSpc>
                <a:spcPct val="150000"/>
              </a:lnSpc>
            </a:pPr>
            <a:r>
              <a:rPr lang="en-US" sz="3600" dirty="0"/>
              <a:t>Alcohol and drugs lead to poor choices</a:t>
            </a:r>
          </a:p>
          <a:p>
            <a:pPr>
              <a:lnSpc>
                <a:spcPct val="150000"/>
              </a:lnSpc>
            </a:pPr>
            <a:r>
              <a:rPr lang="en-US" sz="3600" dirty="0"/>
              <a:t>Loneliness can lead to poor choices, too</a:t>
            </a:r>
          </a:p>
          <a:p>
            <a:pPr>
              <a:lnSpc>
                <a:spcPct val="150000"/>
              </a:lnSpc>
            </a:pPr>
            <a:r>
              <a:rPr lang="en-US" sz="3600" dirty="0"/>
              <a:t>Consent: only you can decide what happens to you </a:t>
            </a:r>
          </a:p>
          <a:p>
            <a:pPr>
              <a:lnSpc>
                <a:spcPct val="150000"/>
              </a:lnSpc>
            </a:pPr>
            <a:r>
              <a:rPr lang="en-US" sz="3600" b="1" dirty="0"/>
              <a:t>It is OK to say no</a:t>
            </a:r>
          </a:p>
          <a:p>
            <a:pPr marL="0" indent="0">
              <a:buNone/>
            </a:pPr>
            <a:endParaRPr lang="en-US" sz="2400" dirty="0"/>
          </a:p>
          <a:p>
            <a:endParaRPr lang="en-US" dirty="0"/>
          </a:p>
        </p:txBody>
      </p:sp>
    </p:spTree>
    <p:extLst>
      <p:ext uri="{BB962C8B-B14F-4D97-AF65-F5344CB8AC3E}">
        <p14:creationId xmlns:p14="http://schemas.microsoft.com/office/powerpoint/2010/main" val="3900039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exetc.org/wp-content/uploads/2016/02/PPConsentVideo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1743" y="65314"/>
            <a:ext cx="6753470" cy="36052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39907" y="3836893"/>
            <a:ext cx="10345270" cy="2862322"/>
          </a:xfrm>
          <a:prstGeom prst="rect">
            <a:avLst/>
          </a:prstGeom>
          <a:noFill/>
        </p:spPr>
        <p:txBody>
          <a:bodyPr wrap="square" rtlCol="0">
            <a:spAutoFit/>
          </a:bodyPr>
          <a:lstStyle/>
          <a:p>
            <a:r>
              <a:rPr lang="en-US" sz="3600"/>
              <a:t>You can’t give or accept consent if you are under the influence of alcohol or drugs.</a:t>
            </a:r>
          </a:p>
          <a:p>
            <a:pPr algn="ctr"/>
            <a:r>
              <a:rPr lang="en-US" sz="3600"/>
              <a:t>Forcing “consent” is not OK.</a:t>
            </a:r>
          </a:p>
          <a:p>
            <a:pPr algn="ctr"/>
            <a:r>
              <a:rPr lang="en-US" sz="3600"/>
              <a:t>NO means NO</a:t>
            </a:r>
          </a:p>
          <a:p>
            <a:endParaRPr lang="en-US" sz="3600"/>
          </a:p>
        </p:txBody>
      </p:sp>
    </p:spTree>
    <p:extLst>
      <p:ext uri="{BB962C8B-B14F-4D97-AF65-F5344CB8AC3E}">
        <p14:creationId xmlns:p14="http://schemas.microsoft.com/office/powerpoint/2010/main" val="1177264376"/>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
  <TotalTime>66</TotalTime>
  <Words>965</Words>
  <Application>Microsoft Office PowerPoint</Application>
  <PresentationFormat>Widescreen</PresentationFormat>
  <Paragraphs>132</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Century Gothic</vt:lpstr>
      <vt:lpstr>Wingdings 3</vt:lpstr>
      <vt:lpstr>Wisp</vt:lpstr>
      <vt:lpstr>Health News for Coming to  the Yukon</vt:lpstr>
      <vt:lpstr>BEING HEALTHY</vt:lpstr>
      <vt:lpstr>SEXUAL HEALTH</vt:lpstr>
      <vt:lpstr>You might see surprising  things around town and the campus…  This is to help women planning to drink alcohol to think first about whether they might be pregnant, as alcohol permanently harms a fetus. Women can quickly check. </vt:lpstr>
      <vt:lpstr>PowerPoint Presentation</vt:lpstr>
      <vt:lpstr>North American Culture</vt:lpstr>
      <vt:lpstr>PowerPoint Presentation</vt:lpstr>
      <vt:lpstr>MAKE HEALTHY CHOICES ABOUT SEX</vt:lpstr>
      <vt:lpstr>PowerPoint Presentation</vt:lpstr>
      <vt:lpstr>PowerPoint Presentation</vt:lpstr>
      <vt:lpstr>Why do we want you to understand consent</vt:lpstr>
      <vt:lpstr>HELP FOR HEALTHY CHOICES</vt:lpstr>
      <vt:lpstr>PowerPoint Presentation</vt:lpstr>
      <vt:lpstr>WHAT KIND OF THINGS CAN I GO THERE FOR? </vt:lpstr>
      <vt:lpstr>A few other resources</vt:lpstr>
      <vt:lpstr>1-800-SEX-SENSE (1-800-739-7367) someone to talk to about anything to do with sexual health, completely anonymous </vt:lpstr>
      <vt:lpstr>Yukon Communicable Disease Control</vt:lpstr>
      <vt:lpstr>Canadian Health Care</vt:lpstr>
      <vt:lpstr>How do you find a doctor?</vt:lpstr>
      <vt:lpstr>Health Care Team</vt:lpstr>
      <vt:lpstr>Mental Health</vt:lpstr>
      <vt:lpstr>Whitehorse General Hospital</vt:lpstr>
      <vt:lpstr>Whitehorse General Hospital</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and Safe</dc:title>
  <dc:creator>Cathy Bradbury</dc:creator>
  <cp:lastModifiedBy>Cathy Bradbury</cp:lastModifiedBy>
  <cp:revision>11</cp:revision>
  <dcterms:created xsi:type="dcterms:W3CDTF">1601-01-01T00:00:00Z</dcterms:created>
  <dcterms:modified xsi:type="dcterms:W3CDTF">2019-01-08T18:28:16Z</dcterms:modified>
</cp:coreProperties>
</file>