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3" r:id="rId1"/>
  </p:sldMasterIdLst>
  <p:notesMasterIdLst>
    <p:notesMasterId r:id="rId14"/>
  </p:notesMasterIdLst>
  <p:sldIdLst>
    <p:sldId id="257" r:id="rId2"/>
    <p:sldId id="262" r:id="rId3"/>
    <p:sldId id="266" r:id="rId4"/>
    <p:sldId id="259" r:id="rId5"/>
    <p:sldId id="263" r:id="rId6"/>
    <p:sldId id="258" r:id="rId7"/>
    <p:sldId id="260" r:id="rId8"/>
    <p:sldId id="261" r:id="rId9"/>
    <p:sldId id="256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5A250A7-6860-45BE-AF21-8708DFD59184}">
          <p14:sldIdLst>
            <p14:sldId id="257"/>
            <p14:sldId id="262"/>
            <p14:sldId id="266"/>
            <p14:sldId id="259"/>
            <p14:sldId id="263"/>
            <p14:sldId id="258"/>
            <p14:sldId id="260"/>
            <p14:sldId id="261"/>
            <p14:sldId id="256"/>
            <p14:sldId id="265"/>
            <p14:sldId id="267"/>
            <p14:sldId id="268"/>
          </p14:sldIdLst>
        </p14:section>
        <p14:section name="Untitled Section" id="{38D8ADAA-0A4E-47CB-A358-866585E0A2BF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1" autoAdjust="0"/>
    <p:restoredTop sz="96535"/>
  </p:normalViewPr>
  <p:slideViewPr>
    <p:cSldViewPr snapToGrid="0">
      <p:cViewPr varScale="1">
        <p:scale>
          <a:sx n="76" d="100"/>
          <a:sy n="76" d="100"/>
        </p:scale>
        <p:origin x="132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C6FEA-A691-D047-9D2F-0C1CA57EB854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36E80-497E-A74A-8EA2-46C53C914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17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36E80-497E-A74A-8EA2-46C53C914A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56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17FD9-B04A-4E2E-BAC6-88D8F2C1B5E9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49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36E80-497E-A74A-8EA2-46C53C914A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49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36E80-497E-A74A-8EA2-46C53C914A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09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36E80-497E-A74A-8EA2-46C53C914A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72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36E80-497E-A74A-8EA2-46C53C914A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20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36E80-497E-A74A-8EA2-46C53C914A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43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8316-2938-4B66-BC8F-BDAC6C778AAE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A155-4675-4D26-BDCF-2C0F0DBD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22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8316-2938-4B66-BC8F-BDAC6C778AAE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A155-4675-4D26-BDCF-2C0F0DBD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28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8316-2938-4B66-BC8F-BDAC6C778AAE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A155-4675-4D26-BDCF-2C0F0DBD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15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8316-2938-4B66-BC8F-BDAC6C778AAE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A155-4675-4D26-BDCF-2C0F0DBD3C9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5150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8316-2938-4B66-BC8F-BDAC6C778AAE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A155-4675-4D26-BDCF-2C0F0DBD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03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8316-2938-4B66-BC8F-BDAC6C778AAE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A155-4675-4D26-BDCF-2C0F0DBD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77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8316-2938-4B66-BC8F-BDAC6C778AAE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A155-4675-4D26-BDCF-2C0F0DBD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21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8316-2938-4B66-BC8F-BDAC6C778AAE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A155-4675-4D26-BDCF-2C0F0DBD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2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8316-2938-4B66-BC8F-BDAC6C778AAE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A155-4675-4D26-BDCF-2C0F0DBD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6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8316-2938-4B66-BC8F-BDAC6C778AAE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A155-4675-4D26-BDCF-2C0F0DBD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79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8316-2938-4B66-BC8F-BDAC6C778AAE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A155-4675-4D26-BDCF-2C0F0DBD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99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8316-2938-4B66-BC8F-BDAC6C778AAE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A155-4675-4D26-BDCF-2C0F0DBD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22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8316-2938-4B66-BC8F-BDAC6C778AAE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A155-4675-4D26-BDCF-2C0F0DBD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85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8316-2938-4B66-BC8F-BDAC6C778AAE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A155-4675-4D26-BDCF-2C0F0DBD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6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8316-2938-4B66-BC8F-BDAC6C778AAE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A155-4675-4D26-BDCF-2C0F0DBD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35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8316-2938-4B66-BC8F-BDAC6C778AAE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A155-4675-4D26-BDCF-2C0F0DBD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0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8316-2938-4B66-BC8F-BDAC6C778AAE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A155-4675-4D26-BDCF-2C0F0DBD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40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50D8316-2938-4B66-BC8F-BDAC6C778AAE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8A155-4675-4D26-BDCF-2C0F0DBD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144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  <p:sldLayoutId id="2147483948" r:id="rId15"/>
    <p:sldLayoutId id="2147483949" r:id="rId16"/>
    <p:sldLayoutId id="214748395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aj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xfordjournals.org/en/oxford-open/index.html" TargetMode="External"/><Relationship Id="rId4" Type="http://schemas.openxmlformats.org/officeDocument/2006/relationships/hyperlink" Target="http://www.aupress.ca/index.php/journal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elerik.com/videos" TargetMode="External"/><Relationship Id="rId4" Type="http://schemas.openxmlformats.org/officeDocument/2006/relationships/hyperlink" Target="http://crln.acrl.org/content/73/6/33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goncalve@yukoncollege.yk.c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burkle@yukoncollege.yk.c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719137"/>
            <a:ext cx="5715000" cy="1304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7700" y="3119139"/>
            <a:ext cx="11163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Open Educational Resources Workshop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700" y="4983657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Aline Goncalves</a:t>
            </a:r>
          </a:p>
          <a:p>
            <a:r>
              <a:rPr lang="en-US" dirty="0"/>
              <a:t>Martha Burkle</a:t>
            </a:r>
          </a:p>
          <a:p>
            <a:r>
              <a:rPr lang="en-US" dirty="0"/>
              <a:t>IT &amp; Learning Commons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87167" y="5119124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Feb 10, 2016</a:t>
            </a:r>
          </a:p>
        </p:txBody>
      </p:sp>
    </p:spTree>
    <p:extLst>
      <p:ext uri="{BB962C8B-B14F-4D97-AF65-F5344CB8AC3E}">
        <p14:creationId xmlns:p14="http://schemas.microsoft.com/office/powerpoint/2010/main" val="19718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OER ACADEMIC JOURNALS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80386"/>
            <a:ext cx="8946541" cy="419548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200" dirty="0"/>
              <a:t>Open Access Journals Directory: </a:t>
            </a:r>
          </a:p>
          <a:p>
            <a:pPr lvl="1"/>
            <a:r>
              <a:rPr lang="en-US" sz="2800" dirty="0">
                <a:hlinkClick r:id="rId3"/>
              </a:rPr>
              <a:t>https://doaj.org/</a:t>
            </a:r>
            <a:endParaRPr lang="en-US" sz="2800" dirty="0"/>
          </a:p>
          <a:p>
            <a:r>
              <a:rPr lang="en-US" sz="3000" dirty="0"/>
              <a:t>Open Journals by institution</a:t>
            </a:r>
          </a:p>
          <a:p>
            <a:pPr lvl="1"/>
            <a:r>
              <a:rPr lang="en-US" sz="3000" dirty="0"/>
              <a:t>Athabasca University: </a:t>
            </a:r>
            <a:r>
              <a:rPr lang="en-US" sz="3000" dirty="0">
                <a:hlinkClick r:id="rId4"/>
              </a:rPr>
              <a:t>http://www.aupress.ca/index.php/journals/</a:t>
            </a:r>
            <a:r>
              <a:rPr lang="en-US" sz="3000" dirty="0"/>
              <a:t> </a:t>
            </a:r>
          </a:p>
          <a:p>
            <a:r>
              <a:rPr lang="en-US" sz="3200" dirty="0"/>
              <a:t>Oxford University Press: </a:t>
            </a:r>
          </a:p>
          <a:p>
            <a:pPr lvl="1"/>
            <a:r>
              <a:rPr lang="en-US" sz="3000" dirty="0">
                <a:hlinkClick r:id="rId5"/>
              </a:rPr>
              <a:t>http://www.oxfordjournals.org/en/oxford-open/index.html</a:t>
            </a:r>
            <a:r>
              <a:rPr lang="en-US" sz="3000" dirty="0"/>
              <a:t> 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8926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OER PRINTED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80386"/>
            <a:ext cx="8946541" cy="4195481"/>
          </a:xfrm>
        </p:spPr>
        <p:txBody>
          <a:bodyPr>
            <a:normAutofit/>
          </a:bodyPr>
          <a:lstStyle/>
          <a:p>
            <a:r>
              <a:rPr lang="en-US" sz="3200" dirty="0"/>
              <a:t>Open Access Video resources</a:t>
            </a:r>
          </a:p>
          <a:p>
            <a:pPr lvl="1"/>
            <a:r>
              <a:rPr lang="en-US" sz="2800" dirty="0">
                <a:hlinkClick r:id="rId3"/>
              </a:rPr>
              <a:t>https://www.ted.com/talks</a:t>
            </a:r>
            <a:r>
              <a:rPr lang="en-US" sz="2800" dirty="0"/>
              <a:t> </a:t>
            </a:r>
          </a:p>
          <a:p>
            <a:r>
              <a:rPr lang="en-US" sz="3000" dirty="0"/>
              <a:t>Open online resources</a:t>
            </a:r>
          </a:p>
          <a:p>
            <a:pPr lvl="1"/>
            <a:r>
              <a:rPr lang="en-US" sz="3000" dirty="0">
                <a:hlinkClick r:id="rId4"/>
              </a:rPr>
              <a:t>http://crln.acrl.org/content/73/6/334</a:t>
            </a:r>
            <a:endParaRPr lang="en-US" sz="3000" dirty="0"/>
          </a:p>
          <a:p>
            <a:r>
              <a:rPr lang="en-US" sz="3200" dirty="0" err="1"/>
              <a:t>Telerik</a:t>
            </a:r>
            <a:r>
              <a:rPr lang="en-US" sz="3200" dirty="0"/>
              <a:t> educational videos: </a:t>
            </a:r>
          </a:p>
          <a:p>
            <a:pPr lvl="1"/>
            <a:r>
              <a:rPr lang="en-US" sz="3000" dirty="0">
                <a:hlinkClick r:id="rId5"/>
              </a:rPr>
              <a:t>http://www.telerik.com</a:t>
            </a:r>
            <a:r>
              <a:rPr lang="en-US" sz="3000">
                <a:hlinkClick r:id="rId5"/>
              </a:rPr>
              <a:t>/videos</a:t>
            </a:r>
            <a:r>
              <a:rPr lang="en-US" sz="300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72251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and 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80386"/>
            <a:ext cx="8946541" cy="4195481"/>
          </a:xfrm>
        </p:spPr>
        <p:txBody>
          <a:bodyPr>
            <a:normAutofit/>
          </a:bodyPr>
          <a:lstStyle/>
          <a:p>
            <a:r>
              <a:rPr lang="en-US" sz="3200" dirty="0"/>
              <a:t>To continue the conversation, please contact us:</a:t>
            </a:r>
          </a:p>
          <a:p>
            <a:pPr lvl="1"/>
            <a:r>
              <a:rPr lang="en-US" sz="3000" dirty="0" err="1"/>
              <a:t>Aline</a:t>
            </a:r>
            <a:r>
              <a:rPr lang="en-US" sz="3000" dirty="0"/>
              <a:t> </a:t>
            </a:r>
            <a:r>
              <a:rPr lang="en-US" sz="3000" dirty="0" err="1"/>
              <a:t>Goncalves</a:t>
            </a:r>
            <a:r>
              <a:rPr lang="en-US" sz="3000" dirty="0"/>
              <a:t>: </a:t>
            </a:r>
            <a:r>
              <a:rPr lang="en-US" sz="3000" dirty="0">
                <a:hlinkClick r:id="rId3"/>
              </a:rPr>
              <a:t>agoncalves@yukoncollege.yk.ca</a:t>
            </a:r>
            <a:endParaRPr lang="en-US" sz="3000" dirty="0"/>
          </a:p>
          <a:p>
            <a:pPr lvl="1"/>
            <a:r>
              <a:rPr lang="en-US" sz="3000" dirty="0"/>
              <a:t>Martha Burkle: </a:t>
            </a:r>
            <a:r>
              <a:rPr lang="en-US" sz="3000" dirty="0">
                <a:hlinkClick r:id="rId4"/>
              </a:rPr>
              <a:t>mburkle@yukoncollege.yk.ca</a:t>
            </a:r>
            <a:r>
              <a:rPr lang="en-US" sz="3000" dirty="0"/>
              <a:t> 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4808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OER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850" y="2069845"/>
            <a:ext cx="7414155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Introduced </a:t>
            </a:r>
            <a:r>
              <a:rPr lang="en-US" sz="3200" dirty="0"/>
              <a:t>by UNESCO in 2002: </a:t>
            </a:r>
          </a:p>
          <a:p>
            <a:pPr marL="0" indent="0">
              <a:buNone/>
            </a:pPr>
            <a:r>
              <a:rPr lang="en-US" sz="3200" dirty="0"/>
              <a:t>“Teaching, learning, and research materials in any medium, digital or otherwise, that reside in the public domain that permits no-cost access use” 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1026" name="Picture 2" descr="http://www.phnompenhpost.com/sites/default/files/styles/full-screen_watermarked/public/joomla_import/images/stories/news/national/080815/4-story-1.jpg?itok=tEgFxgC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867" y="1914103"/>
            <a:ext cx="3942139" cy="275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856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using OERs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80386"/>
            <a:ext cx="8946541" cy="4195481"/>
          </a:xfrm>
        </p:spPr>
        <p:txBody>
          <a:bodyPr>
            <a:normAutofit/>
          </a:bodyPr>
          <a:lstStyle/>
          <a:p>
            <a:r>
              <a:rPr lang="en-US" sz="3200" dirty="0"/>
              <a:t>Leading trend in education </a:t>
            </a:r>
          </a:p>
          <a:p>
            <a:r>
              <a:rPr lang="en-US" sz="3200" dirty="0"/>
              <a:t>Education for all principle</a:t>
            </a:r>
          </a:p>
          <a:p>
            <a:r>
              <a:rPr lang="en-US" sz="3200" dirty="0"/>
              <a:t>Technology engaged students</a:t>
            </a:r>
          </a:p>
          <a:p>
            <a:r>
              <a:rPr lang="en-US" sz="3200" dirty="0"/>
              <a:t>Familiarity with online resources</a:t>
            </a:r>
          </a:p>
          <a:p>
            <a:r>
              <a:rPr lang="en-US" sz="3200" dirty="0"/>
              <a:t>Instant update</a:t>
            </a:r>
          </a:p>
          <a:p>
            <a:r>
              <a:rPr lang="en-US" sz="3200" dirty="0"/>
              <a:t>Rights and responsibility of contribution to Knowledge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43013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081" y="189830"/>
            <a:ext cx="4995247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What are Open Educational Resources (OER)?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8" descr="oerscanb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129" y="2064764"/>
            <a:ext cx="12422188" cy="341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21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erscanbe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0833" y="12700"/>
            <a:ext cx="6679921" cy="6834188"/>
          </a:xfrm>
        </p:spPr>
      </p:pic>
      <p:pic>
        <p:nvPicPr>
          <p:cNvPr id="5" name="Picture 4" descr="oerscanbe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150" y="0"/>
            <a:ext cx="5492750" cy="684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92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3801" y="932309"/>
            <a:ext cx="6417128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800" dirty="0"/>
              <a:t>Open Textbooks</a:t>
            </a:r>
          </a:p>
          <a:p>
            <a:pPr algn="ctr"/>
            <a:r>
              <a:rPr lang="en-US" sz="4800" dirty="0"/>
              <a:t>Open Journals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045" y="2742310"/>
            <a:ext cx="3953427" cy="762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597" y="5376622"/>
            <a:ext cx="3078486" cy="734569"/>
          </a:xfrm>
          <a:prstGeom prst="rect">
            <a:avLst/>
          </a:prstGeom>
        </p:spPr>
      </p:pic>
      <p:pic>
        <p:nvPicPr>
          <p:cNvPr id="3" name="Picture 2" descr="Open-Access-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1231" y="3747065"/>
            <a:ext cx="2439917" cy="118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69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27" y="204523"/>
            <a:ext cx="5884807" cy="11344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1774" y="1338943"/>
            <a:ext cx="4969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http://open.bccampus.ca/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1290" y="2848921"/>
            <a:ext cx="8719457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Quick facts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Announced October 2012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Canada's</a:t>
            </a:r>
            <a:r>
              <a:rPr lang="en-US" sz="2400">
                <a:solidFill>
                  <a:schemeClr val="bg1"/>
                </a:solidFill>
              </a:rPr>
              <a:t> first official open textbook project</a:t>
            </a: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Openly </a:t>
            </a:r>
            <a:r>
              <a:rPr lang="en-US" sz="2400" dirty="0">
                <a:solidFill>
                  <a:schemeClr val="bg1"/>
                </a:solidFill>
              </a:rPr>
              <a:t>licensed using Creative Commons license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40 top </a:t>
            </a:r>
            <a:r>
              <a:rPr lang="en-US" sz="2400" dirty="0">
                <a:solidFill>
                  <a:schemeClr val="bg1"/>
                </a:solidFill>
              </a:rPr>
              <a:t>subjects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Collection contains over 70 openly licensed textbooks</a:t>
            </a:r>
          </a:p>
        </p:txBody>
      </p:sp>
    </p:spTree>
    <p:extLst>
      <p:ext uri="{BB962C8B-B14F-4D97-AF65-F5344CB8AC3E}">
        <p14:creationId xmlns:p14="http://schemas.microsoft.com/office/powerpoint/2010/main" val="2411796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271" y="0"/>
            <a:ext cx="6264729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11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42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264217"/>
              </p:ext>
            </p:extLst>
          </p:nvPr>
        </p:nvGraphicFramePr>
        <p:xfrm>
          <a:off x="1338941" y="1375532"/>
          <a:ext cx="9699172" cy="5143282"/>
        </p:xfrm>
        <a:graphic>
          <a:graphicData uri="http://schemas.openxmlformats.org/drawingml/2006/table">
            <a:tbl>
              <a:tblPr/>
              <a:tblGrid>
                <a:gridCol w="48495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495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2965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accent3"/>
                          </a:solidFill>
                          <a:effectLst/>
                        </a:rPr>
                        <a:t>Student savings</a:t>
                      </a:r>
                      <a:endParaRPr lang="en-US" sz="1800" dirty="0">
                        <a:solidFill>
                          <a:schemeClr val="accent3"/>
                        </a:solidFill>
                      </a:endParaRPr>
                    </a:p>
                  </a:txBody>
                  <a:tcPr marL="79115" marR="79115" marT="39557" marB="395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3"/>
                          </a:solidFill>
                          <a:effectLst/>
                        </a:rPr>
                        <a:t>$1,154,100- 1,437,240</a:t>
                      </a:r>
                      <a:endParaRPr lang="en-US" sz="1800" dirty="0">
                        <a:solidFill>
                          <a:schemeClr val="accent3"/>
                        </a:solidFill>
                        <a:effectLst/>
                      </a:endParaRPr>
                    </a:p>
                  </a:txBody>
                  <a:tcPr marL="79115" marR="79115" marT="39557" marB="395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965">
                <a:tc>
                  <a:txBody>
                    <a:bodyPr/>
                    <a:lstStyle/>
                    <a:p>
                      <a:r>
                        <a:rPr lang="en-US" sz="1800"/>
                        <a:t>Number of students using open textbooks</a:t>
                      </a:r>
                    </a:p>
                  </a:txBody>
                  <a:tcPr marL="79115" marR="79115" marT="39557" marB="395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11,541</a:t>
                      </a:r>
                    </a:p>
                  </a:txBody>
                  <a:tcPr marL="79115" marR="79115" marT="39557" marB="395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965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Number of institutions currently adopting</a:t>
                      </a:r>
                      <a:endParaRPr lang="en-US" sz="1800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79115" marR="79115" marT="39557" marB="395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25 (20 Public, 5 Private)</a:t>
                      </a:r>
                      <a:endParaRPr lang="en-US" sz="1800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effectLst/>
                      </a:endParaRPr>
                    </a:p>
                  </a:txBody>
                  <a:tcPr marL="79115" marR="79115" marT="39557" marB="395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2965">
                <a:tc>
                  <a:txBody>
                    <a:bodyPr/>
                    <a:lstStyle/>
                    <a:p>
                      <a:r>
                        <a:rPr lang="en-US" sz="1800"/>
                        <a:t>Top 4 adopting institutions (in order)</a:t>
                      </a:r>
                    </a:p>
                  </a:txBody>
                  <a:tcPr marL="79115" marR="79115" marT="39557" marB="395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KPU, Camosun, Langara, JIBC</a:t>
                      </a:r>
                    </a:p>
                  </a:txBody>
                  <a:tcPr marL="79115" marR="79115" marT="39557" marB="395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2965">
                <a:tc>
                  <a:txBody>
                    <a:bodyPr/>
                    <a:lstStyle/>
                    <a:p>
                      <a:r>
                        <a:rPr lang="en-US" sz="1800"/>
                        <a:t>Number of faculty adopting</a:t>
                      </a:r>
                    </a:p>
                  </a:txBody>
                  <a:tcPr marL="79115" marR="79115" marT="39557" marB="395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109</a:t>
                      </a:r>
                    </a:p>
                  </a:txBody>
                  <a:tcPr marL="79115" marR="79115" marT="39557" marB="395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2965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accent1"/>
                          </a:solidFill>
                          <a:effectLst/>
                        </a:rPr>
                        <a:t>Number of known adoptions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 marL="79115" marR="79115" marT="39557" marB="395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/>
                          </a:solidFill>
                          <a:effectLst/>
                        </a:rPr>
                        <a:t>372</a:t>
                      </a:r>
                      <a:endParaRPr lang="en-US" sz="18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79115" marR="79115" marT="39557" marB="395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2965">
                <a:tc gridSpan="2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79115" marR="79115" marT="39557" marB="395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2965">
                <a:tc gridSpan="2">
                  <a:txBody>
                    <a:bodyPr/>
                    <a:lstStyle/>
                    <a:p>
                      <a:r>
                        <a:rPr lang="en-US" sz="1800" b="1"/>
                        <a:t>BC Open Textbook Collection</a:t>
                      </a:r>
                      <a:endParaRPr lang="en-US" sz="1800"/>
                    </a:p>
                  </a:txBody>
                  <a:tcPr marL="79115" marR="79115" marT="39557" marB="395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2965">
                <a:tc>
                  <a:txBody>
                    <a:bodyPr/>
                    <a:lstStyle/>
                    <a:p>
                      <a:r>
                        <a:rPr lang="en-US" sz="1800"/>
                        <a:t>Number of textbooks</a:t>
                      </a:r>
                    </a:p>
                  </a:txBody>
                  <a:tcPr marL="79115" marR="79115" marT="39557" marB="395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138</a:t>
                      </a:r>
                    </a:p>
                  </a:txBody>
                  <a:tcPr marL="79115" marR="79115" marT="39557" marB="395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2965">
                <a:tc>
                  <a:txBody>
                    <a:bodyPr/>
                    <a:lstStyle/>
                    <a:p>
                      <a:r>
                        <a:rPr lang="en-US" sz="1800"/>
                        <a:t>Number of trades textbooks</a:t>
                      </a:r>
                    </a:p>
                  </a:txBody>
                  <a:tcPr marL="79115" marR="79115" marT="39557" marB="395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55</a:t>
                      </a:r>
                    </a:p>
                  </a:txBody>
                  <a:tcPr marL="79115" marR="79115" marT="39557" marB="395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2965">
                <a:tc>
                  <a:txBody>
                    <a:bodyPr/>
                    <a:lstStyle/>
                    <a:p>
                      <a:r>
                        <a:rPr lang="en-US" sz="1800"/>
                        <a:t>Number of Top 40 textbooks</a:t>
                      </a:r>
                    </a:p>
                  </a:txBody>
                  <a:tcPr marL="79115" marR="79115" marT="39557" marB="395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83</a:t>
                      </a:r>
                    </a:p>
                  </a:txBody>
                  <a:tcPr marL="79115" marR="79115" marT="39557" marB="395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601910">
                <a:tc>
                  <a:txBody>
                    <a:bodyPr/>
                    <a:lstStyle/>
                    <a:p>
                      <a:r>
                        <a:rPr lang="en-US" sz="1800"/>
                        <a:t>Top 3 most adopted textbooks</a:t>
                      </a:r>
                    </a:p>
                  </a:txBody>
                  <a:tcPr marL="79115" marR="79115" marT="39557" marB="395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College Physics, Database Design, Writing for Success</a:t>
                      </a:r>
                    </a:p>
                  </a:txBody>
                  <a:tcPr marL="79115" marR="79115" marT="39557" marB="395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601912">
                <a:tc>
                  <a:txBody>
                    <a:bodyPr/>
                    <a:lstStyle/>
                    <a:p>
                      <a:r>
                        <a:rPr lang="en-US" sz="1800"/>
                        <a:t>Number of print-on-demand textbooks purchased since 2012</a:t>
                      </a:r>
                    </a:p>
                  </a:txBody>
                  <a:tcPr marL="79115" marR="79115" marT="39557" marB="395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219</a:t>
                      </a:r>
                    </a:p>
                  </a:txBody>
                  <a:tcPr marL="79115" marR="79115" marT="39557" marB="395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86232" y="166391"/>
            <a:ext cx="12353925" cy="1323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  <a:spAutoFit/>
          </a:bodyPr>
          <a:lstStyle/>
          <a:p>
            <a:pPr defTabSz="9144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latin typeface="Arial" panose="020B0604020202020204" pitchFamily="34" charset="0"/>
              </a:rPr>
              <a:t>More BC Open Textbook Stats</a:t>
            </a:r>
          </a:p>
          <a:p>
            <a:pPr defTabSz="9144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Arial" panose="020B0604020202020204" pitchFamily="34" charset="0"/>
              </a:rPr>
              <a:t>As of January 18, 2016</a:t>
            </a:r>
            <a:endParaRPr lang="en-US" altLang="en-US" sz="2000" b="1" dirty="0">
              <a:latin typeface="Arial" panose="020B0604020202020204" pitchFamily="34" charset="0"/>
            </a:endParaRPr>
          </a:p>
          <a:p>
            <a:pPr defTabSz="9144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latin typeface="Arial" panose="020B0604020202020204" pitchFamily="34" charset="0"/>
              </a:rPr>
              <a:t>Open Textbook Adoptions</a:t>
            </a:r>
          </a:p>
          <a:p>
            <a:pPr defTabSz="91442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7408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3399</TotalTime>
  <Words>309</Words>
  <Application>Microsoft Office PowerPoint</Application>
  <PresentationFormat>Widescreen</PresentationFormat>
  <Paragraphs>78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Ion</vt:lpstr>
      <vt:lpstr>PowerPoint Presentation</vt:lpstr>
      <vt:lpstr>OER DEFINITION</vt:lpstr>
      <vt:lpstr>Importance of using OERs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OER ACADEMIC JOURNALS</vt:lpstr>
      <vt:lpstr>BEYOND OER PRINTED MATERIALS</vt:lpstr>
      <vt:lpstr>Thanks and Q&amp;A</vt:lpstr>
    </vt:vector>
  </TitlesOfParts>
  <Company>Yukon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Aline Goncalves</dc:creator>
  <cp:lastModifiedBy>staffuser</cp:lastModifiedBy>
  <cp:revision>28</cp:revision>
  <dcterms:created xsi:type="dcterms:W3CDTF">2016-01-21T22:41:35Z</dcterms:created>
  <dcterms:modified xsi:type="dcterms:W3CDTF">2016-12-05T22:13:16Z</dcterms:modified>
</cp:coreProperties>
</file>